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137B4-9459-4DCB-B540-BA78E10B9553}" v="2" dt="2022-07-20T20:43:41.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7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636F3-F4B1-42F9-ACC9-1492B669980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D6EAB7E-B00F-4F3A-9FDA-2395944F627B}">
      <dgm:prSet/>
      <dgm:spPr/>
      <dgm:t>
        <a:bodyPr/>
        <a:lstStyle/>
        <a:p>
          <a:pPr>
            <a:lnSpc>
              <a:spcPct val="100000"/>
            </a:lnSpc>
          </a:pPr>
          <a:r>
            <a:rPr lang="en-US" dirty="0"/>
            <a:t>Ensure that a conservation needs assessment is developed using community stakeholder input</a:t>
          </a:r>
        </a:p>
      </dgm:t>
    </dgm:pt>
    <dgm:pt modelId="{88CA0F87-AA89-4892-AE21-D74590BAEB5E}" type="parTrans" cxnId="{9DC1EEDA-DADF-48E5-AB21-78FEF62D4D8B}">
      <dgm:prSet/>
      <dgm:spPr/>
      <dgm:t>
        <a:bodyPr/>
        <a:lstStyle/>
        <a:p>
          <a:endParaRPr lang="en-US"/>
        </a:p>
      </dgm:t>
    </dgm:pt>
    <dgm:pt modelId="{F854D6E4-487E-46CF-8A9F-F7FDFC67D11F}" type="sibTrans" cxnId="{9DC1EEDA-DADF-48E5-AB21-78FEF62D4D8B}">
      <dgm:prSet/>
      <dgm:spPr/>
      <dgm:t>
        <a:bodyPr/>
        <a:lstStyle/>
        <a:p>
          <a:pPr>
            <a:lnSpc>
              <a:spcPct val="100000"/>
            </a:lnSpc>
          </a:pPr>
          <a:endParaRPr lang="en-US"/>
        </a:p>
      </dgm:t>
    </dgm:pt>
    <dgm:pt modelId="{23E4D12B-F9DF-48EA-941A-A98922289EDF}">
      <dgm:prSet/>
      <dgm:spPr/>
      <dgm:t>
        <a:bodyPr/>
        <a:lstStyle/>
        <a:p>
          <a:pPr>
            <a:lnSpc>
              <a:spcPct val="100000"/>
            </a:lnSpc>
          </a:pPr>
          <a:r>
            <a:rPr lang="en-US" dirty="0"/>
            <a:t>Identify priority resource concerns that can be addressed by and through USDA</a:t>
          </a:r>
          <a:r>
            <a:rPr lang="en-US" dirty="0">
              <a:solidFill>
                <a:schemeClr val="tx1"/>
              </a:solidFill>
            </a:rPr>
            <a:t> NRCS </a:t>
          </a:r>
          <a:r>
            <a:rPr lang="en-US" dirty="0"/>
            <a:t>programs</a:t>
          </a:r>
        </a:p>
      </dgm:t>
    </dgm:pt>
    <dgm:pt modelId="{951D0EBB-4D08-4AF9-8F2B-5AF686ABE5A3}" type="parTrans" cxnId="{48D5208A-D767-4DA6-81B7-C3771AA89800}">
      <dgm:prSet/>
      <dgm:spPr/>
      <dgm:t>
        <a:bodyPr/>
        <a:lstStyle/>
        <a:p>
          <a:endParaRPr lang="en-US"/>
        </a:p>
      </dgm:t>
    </dgm:pt>
    <dgm:pt modelId="{5BCEBC19-A374-49BE-B766-5322B5AA4B21}" type="sibTrans" cxnId="{48D5208A-D767-4DA6-81B7-C3771AA89800}">
      <dgm:prSet/>
      <dgm:spPr/>
      <dgm:t>
        <a:bodyPr/>
        <a:lstStyle/>
        <a:p>
          <a:pPr>
            <a:lnSpc>
              <a:spcPct val="100000"/>
            </a:lnSpc>
          </a:pPr>
          <a:endParaRPr lang="en-US"/>
        </a:p>
      </dgm:t>
    </dgm:pt>
    <dgm:pt modelId="{BA2F4868-DF6E-47C1-8EE5-86218635A83E}">
      <dgm:prSet/>
      <dgm:spPr/>
      <dgm:t>
        <a:bodyPr/>
        <a:lstStyle/>
        <a:p>
          <a:pPr>
            <a:lnSpc>
              <a:spcPct val="100000"/>
            </a:lnSpc>
          </a:pPr>
          <a:r>
            <a:rPr lang="en-US" dirty="0"/>
            <a:t>Identify program funding needs and </a:t>
          </a:r>
          <a:r>
            <a:rPr lang="en-US" dirty="0">
              <a:solidFill>
                <a:schemeClr val="tx1"/>
              </a:solidFill>
            </a:rPr>
            <a:t>priority</a:t>
          </a:r>
          <a:r>
            <a:rPr lang="en-US" dirty="0">
              <a:solidFill>
                <a:srgbClr val="FF0000"/>
              </a:solidFill>
            </a:rPr>
            <a:t> </a:t>
          </a:r>
          <a:r>
            <a:rPr lang="en-US" dirty="0"/>
            <a:t>conservation practices</a:t>
          </a:r>
        </a:p>
      </dgm:t>
    </dgm:pt>
    <dgm:pt modelId="{2EBF584F-EAAD-4B34-8569-F5BD2FF8E55B}" type="parTrans" cxnId="{3C86176A-D517-49D0-8B41-A4E9ADF598ED}">
      <dgm:prSet/>
      <dgm:spPr/>
      <dgm:t>
        <a:bodyPr/>
        <a:lstStyle/>
        <a:p>
          <a:endParaRPr lang="en-US"/>
        </a:p>
      </dgm:t>
    </dgm:pt>
    <dgm:pt modelId="{29C76747-4A2D-42DC-A074-7337BABAF240}" type="sibTrans" cxnId="{3C86176A-D517-49D0-8B41-A4E9ADF598ED}">
      <dgm:prSet/>
      <dgm:spPr/>
      <dgm:t>
        <a:bodyPr/>
        <a:lstStyle/>
        <a:p>
          <a:pPr>
            <a:lnSpc>
              <a:spcPct val="100000"/>
            </a:lnSpc>
          </a:pPr>
          <a:endParaRPr lang="en-US"/>
        </a:p>
      </dgm:t>
    </dgm:pt>
    <dgm:pt modelId="{7BC9C4F7-8D90-43B4-89A7-DB61BE1E5510}">
      <dgm:prSet/>
      <dgm:spPr/>
      <dgm:t>
        <a:bodyPr/>
        <a:lstStyle/>
        <a:p>
          <a:pPr>
            <a:lnSpc>
              <a:spcPct val="100000"/>
            </a:lnSpc>
          </a:pPr>
          <a:r>
            <a:rPr lang="en-US" dirty="0"/>
            <a:t>Identify high-priority areas </a:t>
          </a:r>
          <a:r>
            <a:rPr lang="en-US" dirty="0">
              <a:solidFill>
                <a:schemeClr val="tx1"/>
              </a:solidFill>
            </a:rPr>
            <a:t>that are in greatest need of conservation efforts</a:t>
          </a:r>
        </a:p>
      </dgm:t>
    </dgm:pt>
    <dgm:pt modelId="{98DDC53B-A049-4807-8405-74F6EC35BEB8}" type="parTrans" cxnId="{3BE1828D-40D7-4E0A-884E-FDD509723020}">
      <dgm:prSet/>
      <dgm:spPr/>
      <dgm:t>
        <a:bodyPr/>
        <a:lstStyle/>
        <a:p>
          <a:endParaRPr lang="en-US"/>
        </a:p>
      </dgm:t>
    </dgm:pt>
    <dgm:pt modelId="{D1DACA5B-7CD0-40A9-AED4-386E60EC6A8E}" type="sibTrans" cxnId="{3BE1828D-40D7-4E0A-884E-FDD509723020}">
      <dgm:prSet/>
      <dgm:spPr/>
      <dgm:t>
        <a:bodyPr/>
        <a:lstStyle/>
        <a:p>
          <a:pPr>
            <a:lnSpc>
              <a:spcPct val="100000"/>
            </a:lnSpc>
          </a:pPr>
          <a:endParaRPr lang="en-US"/>
        </a:p>
      </dgm:t>
    </dgm:pt>
    <dgm:pt modelId="{29F1F594-7CD5-4FEB-A076-605DC3E8CB41}">
      <dgm:prSet/>
      <dgm:spPr/>
      <dgm:t>
        <a:bodyPr/>
        <a:lstStyle/>
        <a:p>
          <a:pPr>
            <a:lnSpc>
              <a:spcPct val="100000"/>
            </a:lnSpc>
          </a:pPr>
          <a:r>
            <a:rPr lang="en-US" dirty="0"/>
            <a:t>Participate in </a:t>
          </a:r>
          <a:r>
            <a:rPr lang="en-US" dirty="0">
              <a:solidFill>
                <a:schemeClr val="tx1"/>
              </a:solidFill>
            </a:rPr>
            <a:t>multi-county</a:t>
          </a:r>
          <a:r>
            <a:rPr lang="en-US" dirty="0"/>
            <a:t> coordination</a:t>
          </a:r>
        </a:p>
      </dgm:t>
    </dgm:pt>
    <dgm:pt modelId="{F009C63A-E6CC-4D9F-BCBF-4BEB9E0EAC23}" type="parTrans" cxnId="{2A647E48-4C5F-4365-A35D-F6E3E344C391}">
      <dgm:prSet/>
      <dgm:spPr/>
      <dgm:t>
        <a:bodyPr/>
        <a:lstStyle/>
        <a:p>
          <a:endParaRPr lang="en-US"/>
        </a:p>
      </dgm:t>
    </dgm:pt>
    <dgm:pt modelId="{73B6EDAB-04C6-481D-8C1E-E44D36D179C4}" type="sibTrans" cxnId="{2A647E48-4C5F-4365-A35D-F6E3E344C391}">
      <dgm:prSet/>
      <dgm:spPr/>
      <dgm:t>
        <a:bodyPr/>
        <a:lstStyle/>
        <a:p>
          <a:pPr>
            <a:lnSpc>
              <a:spcPct val="100000"/>
            </a:lnSpc>
          </a:pPr>
          <a:endParaRPr lang="en-US"/>
        </a:p>
      </dgm:t>
    </dgm:pt>
    <dgm:pt modelId="{DDB0FF86-F82F-4466-8A52-6B48DC4E9445}">
      <dgm:prSet/>
      <dgm:spPr/>
      <dgm:t>
        <a:bodyPr/>
        <a:lstStyle/>
        <a:p>
          <a:pPr>
            <a:lnSpc>
              <a:spcPct val="100000"/>
            </a:lnSpc>
          </a:pPr>
          <a:r>
            <a:rPr lang="en-US"/>
            <a:t>Assist NRCS and the SWCD with public outreach and information efforts and identify educational and producers’ training needs</a:t>
          </a:r>
        </a:p>
      </dgm:t>
    </dgm:pt>
    <dgm:pt modelId="{988BD750-4E36-4422-A01C-9C6E8E2E03E9}" type="parTrans" cxnId="{2AB7BA7C-E84D-4029-9BF2-712DA710C922}">
      <dgm:prSet/>
      <dgm:spPr/>
      <dgm:t>
        <a:bodyPr/>
        <a:lstStyle/>
        <a:p>
          <a:endParaRPr lang="en-US"/>
        </a:p>
      </dgm:t>
    </dgm:pt>
    <dgm:pt modelId="{D0A69D1F-112F-4C8E-BD68-CF594E1155CD}" type="sibTrans" cxnId="{2AB7BA7C-E84D-4029-9BF2-712DA710C922}">
      <dgm:prSet/>
      <dgm:spPr/>
      <dgm:t>
        <a:bodyPr/>
        <a:lstStyle/>
        <a:p>
          <a:endParaRPr lang="en-US"/>
        </a:p>
      </dgm:t>
    </dgm:pt>
    <dgm:pt modelId="{2B3072B2-3A71-4AB1-B163-06AE04CEE391}" type="pres">
      <dgm:prSet presAssocID="{E3D636F3-F4B1-42F9-ACC9-1492B6699807}" presName="root" presStyleCnt="0">
        <dgm:presLayoutVars>
          <dgm:dir/>
          <dgm:resizeHandles val="exact"/>
        </dgm:presLayoutVars>
      </dgm:prSet>
      <dgm:spPr/>
    </dgm:pt>
    <dgm:pt modelId="{DFF04EA7-C59E-479F-99F2-938F4D4E7A6F}" type="pres">
      <dgm:prSet presAssocID="{E3D636F3-F4B1-42F9-ACC9-1492B6699807}" presName="container" presStyleCnt="0">
        <dgm:presLayoutVars>
          <dgm:dir/>
          <dgm:resizeHandles val="exact"/>
        </dgm:presLayoutVars>
      </dgm:prSet>
      <dgm:spPr/>
    </dgm:pt>
    <dgm:pt modelId="{F1E8094B-7FBE-4502-A95A-12EE4919675F}" type="pres">
      <dgm:prSet presAssocID="{4D6EAB7E-B00F-4F3A-9FDA-2395944F627B}" presName="compNode" presStyleCnt="0"/>
      <dgm:spPr/>
    </dgm:pt>
    <dgm:pt modelId="{A9F05009-CF1F-4850-BF54-11E05C00D03B}" type="pres">
      <dgm:prSet presAssocID="{4D6EAB7E-B00F-4F3A-9FDA-2395944F627B}" presName="iconBgRect" presStyleLbl="bgShp" presStyleIdx="0" presStyleCnt="6"/>
      <dgm:spPr>
        <a:ln>
          <a:solidFill>
            <a:schemeClr val="tx1"/>
          </a:solidFill>
        </a:ln>
      </dgm:spPr>
    </dgm:pt>
    <dgm:pt modelId="{4A664DAF-2A1D-4A73-8CE8-5B36AC69F783}" type="pres">
      <dgm:prSet presAssocID="{4D6EAB7E-B00F-4F3A-9FDA-2395944F62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tx1"/>
          </a:solidFill>
        </a:ln>
      </dgm:spPr>
      <dgm:extLst>
        <a:ext uri="{E40237B7-FDA0-4F09-8148-C483321AD2D9}">
          <dgm14:cNvPr xmlns:dgm14="http://schemas.microsoft.com/office/drawing/2010/diagram" id="0" name="" descr="Deciduous tree"/>
        </a:ext>
      </dgm:extLst>
    </dgm:pt>
    <dgm:pt modelId="{F1948A67-1B46-4765-820C-D348BC7682DB}" type="pres">
      <dgm:prSet presAssocID="{4D6EAB7E-B00F-4F3A-9FDA-2395944F627B}" presName="spaceRect" presStyleCnt="0"/>
      <dgm:spPr/>
    </dgm:pt>
    <dgm:pt modelId="{2E10835A-2900-4F90-BDDE-1303627FF31B}" type="pres">
      <dgm:prSet presAssocID="{4D6EAB7E-B00F-4F3A-9FDA-2395944F627B}" presName="textRect" presStyleLbl="revTx" presStyleIdx="0" presStyleCnt="6">
        <dgm:presLayoutVars>
          <dgm:chMax val="1"/>
          <dgm:chPref val="1"/>
        </dgm:presLayoutVars>
      </dgm:prSet>
      <dgm:spPr/>
    </dgm:pt>
    <dgm:pt modelId="{F751DCB8-D958-4EEF-8C19-9212E80F84DB}" type="pres">
      <dgm:prSet presAssocID="{F854D6E4-487E-46CF-8A9F-F7FDFC67D11F}" presName="sibTrans" presStyleLbl="sibTrans2D1" presStyleIdx="0" presStyleCnt="0"/>
      <dgm:spPr/>
    </dgm:pt>
    <dgm:pt modelId="{710B6AFD-2752-431D-A2D2-BCC726A2405C}" type="pres">
      <dgm:prSet presAssocID="{23E4D12B-F9DF-48EA-941A-A98922289EDF}" presName="compNode" presStyleCnt="0"/>
      <dgm:spPr/>
    </dgm:pt>
    <dgm:pt modelId="{FEA07262-E677-44C1-B8C2-2DB7F20F5185}" type="pres">
      <dgm:prSet presAssocID="{23E4D12B-F9DF-48EA-941A-A98922289EDF}" presName="iconBgRect" presStyleLbl="bgShp" presStyleIdx="1" presStyleCnt="6"/>
      <dgm:spPr>
        <a:ln>
          <a:solidFill>
            <a:schemeClr val="tx1"/>
          </a:solidFill>
        </a:ln>
      </dgm:spPr>
    </dgm:pt>
    <dgm:pt modelId="{E8A66828-0566-4821-ACF5-7D55D3A565A2}" type="pres">
      <dgm:prSet presAssocID="{23E4D12B-F9DF-48EA-941A-A98922289ED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tx1"/>
          </a:solidFill>
        </a:ln>
      </dgm:spPr>
      <dgm:extLst>
        <a:ext uri="{E40237B7-FDA0-4F09-8148-C483321AD2D9}">
          <dgm14:cNvPr xmlns:dgm14="http://schemas.microsoft.com/office/drawing/2010/diagram" id="0" name="" descr="Checkmark"/>
        </a:ext>
      </dgm:extLst>
    </dgm:pt>
    <dgm:pt modelId="{8107FF0E-A5AE-4A96-A15C-6A4E14503053}" type="pres">
      <dgm:prSet presAssocID="{23E4D12B-F9DF-48EA-941A-A98922289EDF}" presName="spaceRect" presStyleCnt="0"/>
      <dgm:spPr/>
    </dgm:pt>
    <dgm:pt modelId="{3EFD8D4B-EB4A-4F51-8329-52300D6DDAE9}" type="pres">
      <dgm:prSet presAssocID="{23E4D12B-F9DF-48EA-941A-A98922289EDF}" presName="textRect" presStyleLbl="revTx" presStyleIdx="1" presStyleCnt="6">
        <dgm:presLayoutVars>
          <dgm:chMax val="1"/>
          <dgm:chPref val="1"/>
        </dgm:presLayoutVars>
      </dgm:prSet>
      <dgm:spPr/>
    </dgm:pt>
    <dgm:pt modelId="{31795B43-732E-4F44-BC67-6922B53ABDF1}" type="pres">
      <dgm:prSet presAssocID="{5BCEBC19-A374-49BE-B766-5322B5AA4B21}" presName="sibTrans" presStyleLbl="sibTrans2D1" presStyleIdx="0" presStyleCnt="0"/>
      <dgm:spPr/>
    </dgm:pt>
    <dgm:pt modelId="{512A9857-E419-4EFA-85E9-39C9CBEDAE61}" type="pres">
      <dgm:prSet presAssocID="{BA2F4868-DF6E-47C1-8EE5-86218635A83E}" presName="compNode" presStyleCnt="0"/>
      <dgm:spPr/>
    </dgm:pt>
    <dgm:pt modelId="{E1284A26-6033-4391-90A8-7E6F86428323}" type="pres">
      <dgm:prSet presAssocID="{BA2F4868-DF6E-47C1-8EE5-86218635A83E}" presName="iconBgRect" presStyleLbl="bgShp" presStyleIdx="2" presStyleCnt="6"/>
      <dgm:spPr>
        <a:ln>
          <a:solidFill>
            <a:schemeClr val="tx1"/>
          </a:solidFill>
        </a:ln>
      </dgm:spPr>
    </dgm:pt>
    <dgm:pt modelId="{8111F2C3-4247-487B-84F1-CE640B785DE9}" type="pres">
      <dgm:prSet presAssocID="{BA2F4868-DF6E-47C1-8EE5-86218635A83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chemeClr val="tx1"/>
          </a:solidFill>
        </a:ln>
      </dgm:spPr>
      <dgm:extLst>
        <a:ext uri="{E40237B7-FDA0-4F09-8148-C483321AD2D9}">
          <dgm14:cNvPr xmlns:dgm14="http://schemas.microsoft.com/office/drawing/2010/diagram" id="0" name="" descr="Money"/>
        </a:ext>
      </dgm:extLst>
    </dgm:pt>
    <dgm:pt modelId="{3ACC89E5-35D2-4A45-900D-3B85DF4FE505}" type="pres">
      <dgm:prSet presAssocID="{BA2F4868-DF6E-47C1-8EE5-86218635A83E}" presName="spaceRect" presStyleCnt="0"/>
      <dgm:spPr/>
    </dgm:pt>
    <dgm:pt modelId="{052C1CBB-1A27-4493-B291-D47BC7DC44C4}" type="pres">
      <dgm:prSet presAssocID="{BA2F4868-DF6E-47C1-8EE5-86218635A83E}" presName="textRect" presStyleLbl="revTx" presStyleIdx="2" presStyleCnt="6">
        <dgm:presLayoutVars>
          <dgm:chMax val="1"/>
          <dgm:chPref val="1"/>
        </dgm:presLayoutVars>
      </dgm:prSet>
      <dgm:spPr/>
    </dgm:pt>
    <dgm:pt modelId="{B15A31B7-6B1F-4782-9BAF-59BFBB57535F}" type="pres">
      <dgm:prSet presAssocID="{29C76747-4A2D-42DC-A074-7337BABAF240}" presName="sibTrans" presStyleLbl="sibTrans2D1" presStyleIdx="0" presStyleCnt="0"/>
      <dgm:spPr/>
    </dgm:pt>
    <dgm:pt modelId="{A0FDFD03-570D-497D-877A-6BFF01BAADDD}" type="pres">
      <dgm:prSet presAssocID="{7BC9C4F7-8D90-43B4-89A7-DB61BE1E5510}" presName="compNode" presStyleCnt="0"/>
      <dgm:spPr/>
    </dgm:pt>
    <dgm:pt modelId="{B4173034-A52A-4D85-8EF2-CE71F3544F62}" type="pres">
      <dgm:prSet presAssocID="{7BC9C4F7-8D90-43B4-89A7-DB61BE1E5510}" presName="iconBgRect" presStyleLbl="bgShp" presStyleIdx="3" presStyleCnt="6"/>
      <dgm:spPr>
        <a:ln>
          <a:solidFill>
            <a:schemeClr val="tx1"/>
          </a:solidFill>
        </a:ln>
      </dgm:spPr>
    </dgm:pt>
    <dgm:pt modelId="{3114CE73-F535-4EE2-B0E4-E924FD0FFECD}" type="pres">
      <dgm:prSet presAssocID="{7BC9C4F7-8D90-43B4-89A7-DB61BE1E551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chemeClr val="tx1"/>
          </a:solidFill>
        </a:ln>
      </dgm:spPr>
      <dgm:extLst>
        <a:ext uri="{E40237B7-FDA0-4F09-8148-C483321AD2D9}">
          <dgm14:cNvPr xmlns:dgm14="http://schemas.microsoft.com/office/drawing/2010/diagram" id="0" name="" descr="Magnifying glass"/>
        </a:ext>
      </dgm:extLst>
    </dgm:pt>
    <dgm:pt modelId="{645C0D47-5905-4C40-92C2-C5D17664C965}" type="pres">
      <dgm:prSet presAssocID="{7BC9C4F7-8D90-43B4-89A7-DB61BE1E5510}" presName="spaceRect" presStyleCnt="0"/>
      <dgm:spPr/>
    </dgm:pt>
    <dgm:pt modelId="{9BC6E66A-EA66-47EB-B61F-C8C262AEA371}" type="pres">
      <dgm:prSet presAssocID="{7BC9C4F7-8D90-43B4-89A7-DB61BE1E5510}" presName="textRect" presStyleLbl="revTx" presStyleIdx="3" presStyleCnt="6">
        <dgm:presLayoutVars>
          <dgm:chMax val="1"/>
          <dgm:chPref val="1"/>
        </dgm:presLayoutVars>
      </dgm:prSet>
      <dgm:spPr/>
    </dgm:pt>
    <dgm:pt modelId="{FC80FED2-E209-4B35-A4BB-DC928D85F698}" type="pres">
      <dgm:prSet presAssocID="{D1DACA5B-7CD0-40A9-AED4-386E60EC6A8E}" presName="sibTrans" presStyleLbl="sibTrans2D1" presStyleIdx="0" presStyleCnt="0"/>
      <dgm:spPr/>
    </dgm:pt>
    <dgm:pt modelId="{6A67573B-7FF8-411C-A072-FA78684BBF66}" type="pres">
      <dgm:prSet presAssocID="{29F1F594-7CD5-4FEB-A076-605DC3E8CB41}" presName="compNode" presStyleCnt="0"/>
      <dgm:spPr/>
    </dgm:pt>
    <dgm:pt modelId="{9D482F40-BCA2-441C-94AD-CC0A9302A3A9}" type="pres">
      <dgm:prSet presAssocID="{29F1F594-7CD5-4FEB-A076-605DC3E8CB41}" presName="iconBgRect" presStyleLbl="bgShp" presStyleIdx="4" presStyleCnt="6" custLinFactNeighborY="-3052"/>
      <dgm:spPr>
        <a:ln>
          <a:solidFill>
            <a:schemeClr val="tx1"/>
          </a:solidFill>
        </a:ln>
      </dgm:spPr>
    </dgm:pt>
    <dgm:pt modelId="{0EAE3373-E246-4DCE-8EE3-7107D64C3545}" type="pres">
      <dgm:prSet presAssocID="{29F1F594-7CD5-4FEB-A076-605DC3E8CB4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solidFill>
            <a:schemeClr val="tx1"/>
          </a:solidFill>
        </a:ln>
      </dgm:spPr>
      <dgm:extLst>
        <a:ext uri="{E40237B7-FDA0-4F09-8148-C483321AD2D9}">
          <dgm14:cNvPr xmlns:dgm14="http://schemas.microsoft.com/office/drawing/2010/diagram" id="0" name="" descr="Group"/>
        </a:ext>
      </dgm:extLst>
    </dgm:pt>
    <dgm:pt modelId="{6E612025-F62A-454D-AB7B-8E60BD20D751}" type="pres">
      <dgm:prSet presAssocID="{29F1F594-7CD5-4FEB-A076-605DC3E8CB41}" presName="spaceRect" presStyleCnt="0"/>
      <dgm:spPr/>
    </dgm:pt>
    <dgm:pt modelId="{48A9ADCF-712B-4B06-A804-B3E4E287B216}" type="pres">
      <dgm:prSet presAssocID="{29F1F594-7CD5-4FEB-A076-605DC3E8CB41}" presName="textRect" presStyleLbl="revTx" presStyleIdx="4" presStyleCnt="6">
        <dgm:presLayoutVars>
          <dgm:chMax val="1"/>
          <dgm:chPref val="1"/>
        </dgm:presLayoutVars>
      </dgm:prSet>
      <dgm:spPr/>
    </dgm:pt>
    <dgm:pt modelId="{F37D8AED-2965-405A-9593-167183BB6A1B}" type="pres">
      <dgm:prSet presAssocID="{73B6EDAB-04C6-481D-8C1E-E44D36D179C4}" presName="sibTrans" presStyleLbl="sibTrans2D1" presStyleIdx="0" presStyleCnt="0"/>
      <dgm:spPr/>
    </dgm:pt>
    <dgm:pt modelId="{6A12A82A-8A2E-418A-9A36-67B562167CB0}" type="pres">
      <dgm:prSet presAssocID="{DDB0FF86-F82F-4466-8A52-6B48DC4E9445}" presName="compNode" presStyleCnt="0"/>
      <dgm:spPr/>
    </dgm:pt>
    <dgm:pt modelId="{68F5D8A8-2EA0-4811-85FE-1FE1C5B5D279}" type="pres">
      <dgm:prSet presAssocID="{DDB0FF86-F82F-4466-8A52-6B48DC4E9445}" presName="iconBgRect" presStyleLbl="bgShp" presStyleIdx="5" presStyleCnt="6" custScaleY="93797"/>
      <dgm:spPr>
        <a:ln>
          <a:solidFill>
            <a:schemeClr val="tx1"/>
          </a:solidFill>
        </a:ln>
      </dgm:spPr>
    </dgm:pt>
    <dgm:pt modelId="{B0C41451-BFC9-4B04-94BD-27B80BCB6161}" type="pres">
      <dgm:prSet presAssocID="{DDB0FF86-F82F-4466-8A52-6B48DC4E944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solidFill>
            <a:schemeClr val="tx1"/>
          </a:solidFill>
        </a:ln>
      </dgm:spPr>
      <dgm:extLst>
        <a:ext uri="{E40237B7-FDA0-4F09-8148-C483321AD2D9}">
          <dgm14:cNvPr xmlns:dgm14="http://schemas.microsoft.com/office/drawing/2010/diagram" id="0" name="" descr="Brain in head"/>
        </a:ext>
      </dgm:extLst>
    </dgm:pt>
    <dgm:pt modelId="{715DDCEB-14C8-4D97-BFF6-BC3DCDC32871}" type="pres">
      <dgm:prSet presAssocID="{DDB0FF86-F82F-4466-8A52-6B48DC4E9445}" presName="spaceRect" presStyleCnt="0"/>
      <dgm:spPr/>
    </dgm:pt>
    <dgm:pt modelId="{B56E0712-FCA9-4FA9-9238-5D14480A5305}" type="pres">
      <dgm:prSet presAssocID="{DDB0FF86-F82F-4466-8A52-6B48DC4E9445}" presName="textRect" presStyleLbl="revTx" presStyleIdx="5" presStyleCnt="6">
        <dgm:presLayoutVars>
          <dgm:chMax val="1"/>
          <dgm:chPref val="1"/>
        </dgm:presLayoutVars>
      </dgm:prSet>
      <dgm:spPr/>
    </dgm:pt>
  </dgm:ptLst>
  <dgm:cxnLst>
    <dgm:cxn modelId="{BBD3F931-ED8F-4D08-AB72-6D16C35B627C}" type="presOf" srcId="{BA2F4868-DF6E-47C1-8EE5-86218635A83E}" destId="{052C1CBB-1A27-4493-B291-D47BC7DC44C4}" srcOrd="0" destOrd="0" presId="urn:microsoft.com/office/officeart/2018/2/layout/IconCircleList"/>
    <dgm:cxn modelId="{2A647E48-4C5F-4365-A35D-F6E3E344C391}" srcId="{E3D636F3-F4B1-42F9-ACC9-1492B6699807}" destId="{29F1F594-7CD5-4FEB-A076-605DC3E8CB41}" srcOrd="4" destOrd="0" parTransId="{F009C63A-E6CC-4D9F-BCBF-4BEB9E0EAC23}" sibTransId="{73B6EDAB-04C6-481D-8C1E-E44D36D179C4}"/>
    <dgm:cxn modelId="{3C86176A-D517-49D0-8B41-A4E9ADF598ED}" srcId="{E3D636F3-F4B1-42F9-ACC9-1492B6699807}" destId="{BA2F4868-DF6E-47C1-8EE5-86218635A83E}" srcOrd="2" destOrd="0" parTransId="{2EBF584F-EAAD-4B34-8569-F5BD2FF8E55B}" sibTransId="{29C76747-4A2D-42DC-A074-7337BABAF240}"/>
    <dgm:cxn modelId="{72705A6B-39C7-4E82-BB9C-D6B8672CBB60}" type="presOf" srcId="{DDB0FF86-F82F-4466-8A52-6B48DC4E9445}" destId="{B56E0712-FCA9-4FA9-9238-5D14480A5305}" srcOrd="0" destOrd="0" presId="urn:microsoft.com/office/officeart/2018/2/layout/IconCircleList"/>
    <dgm:cxn modelId="{1322D672-5E6E-4029-B148-9942406FBA00}" type="presOf" srcId="{73B6EDAB-04C6-481D-8C1E-E44D36D179C4}" destId="{F37D8AED-2965-405A-9593-167183BB6A1B}" srcOrd="0" destOrd="0" presId="urn:microsoft.com/office/officeart/2018/2/layout/IconCircleList"/>
    <dgm:cxn modelId="{DF276D53-F91C-4563-8726-A4090249041E}" type="presOf" srcId="{7BC9C4F7-8D90-43B4-89A7-DB61BE1E5510}" destId="{9BC6E66A-EA66-47EB-B61F-C8C262AEA371}" srcOrd="0" destOrd="0" presId="urn:microsoft.com/office/officeart/2018/2/layout/IconCircleList"/>
    <dgm:cxn modelId="{5F5DA277-7D89-4842-B02C-140844E21F51}" type="presOf" srcId="{29C76747-4A2D-42DC-A074-7337BABAF240}" destId="{B15A31B7-6B1F-4782-9BAF-59BFBB57535F}" srcOrd="0" destOrd="0" presId="urn:microsoft.com/office/officeart/2018/2/layout/IconCircleList"/>
    <dgm:cxn modelId="{C3470C58-861F-490A-8399-32793BDBC2D6}" type="presOf" srcId="{23E4D12B-F9DF-48EA-941A-A98922289EDF}" destId="{3EFD8D4B-EB4A-4F51-8329-52300D6DDAE9}" srcOrd="0" destOrd="0" presId="urn:microsoft.com/office/officeart/2018/2/layout/IconCircleList"/>
    <dgm:cxn modelId="{2AB7BA7C-E84D-4029-9BF2-712DA710C922}" srcId="{E3D636F3-F4B1-42F9-ACC9-1492B6699807}" destId="{DDB0FF86-F82F-4466-8A52-6B48DC4E9445}" srcOrd="5" destOrd="0" parTransId="{988BD750-4E36-4422-A01C-9C6E8E2E03E9}" sibTransId="{D0A69D1F-112F-4C8E-BD68-CF594E1155CD}"/>
    <dgm:cxn modelId="{0F470381-7191-4852-90C9-4BDC8BAD53A6}" type="presOf" srcId="{D1DACA5B-7CD0-40A9-AED4-386E60EC6A8E}" destId="{FC80FED2-E209-4B35-A4BB-DC928D85F698}" srcOrd="0" destOrd="0" presId="urn:microsoft.com/office/officeart/2018/2/layout/IconCircleList"/>
    <dgm:cxn modelId="{2D96EE87-CB7B-4337-A08B-1CAB33E22F51}" type="presOf" srcId="{E3D636F3-F4B1-42F9-ACC9-1492B6699807}" destId="{2B3072B2-3A71-4AB1-B163-06AE04CEE391}" srcOrd="0" destOrd="0" presId="urn:microsoft.com/office/officeart/2018/2/layout/IconCircleList"/>
    <dgm:cxn modelId="{48D5208A-D767-4DA6-81B7-C3771AA89800}" srcId="{E3D636F3-F4B1-42F9-ACC9-1492B6699807}" destId="{23E4D12B-F9DF-48EA-941A-A98922289EDF}" srcOrd="1" destOrd="0" parTransId="{951D0EBB-4D08-4AF9-8F2B-5AF686ABE5A3}" sibTransId="{5BCEBC19-A374-49BE-B766-5322B5AA4B21}"/>
    <dgm:cxn modelId="{3BE1828D-40D7-4E0A-884E-FDD509723020}" srcId="{E3D636F3-F4B1-42F9-ACC9-1492B6699807}" destId="{7BC9C4F7-8D90-43B4-89A7-DB61BE1E5510}" srcOrd="3" destOrd="0" parTransId="{98DDC53B-A049-4807-8405-74F6EC35BEB8}" sibTransId="{D1DACA5B-7CD0-40A9-AED4-386E60EC6A8E}"/>
    <dgm:cxn modelId="{9A6182B7-9079-4FE8-9D61-D0334E094D88}" type="presOf" srcId="{5BCEBC19-A374-49BE-B766-5322B5AA4B21}" destId="{31795B43-732E-4F44-BC67-6922B53ABDF1}" srcOrd="0" destOrd="0" presId="urn:microsoft.com/office/officeart/2018/2/layout/IconCircleList"/>
    <dgm:cxn modelId="{9DC1EEDA-DADF-48E5-AB21-78FEF62D4D8B}" srcId="{E3D636F3-F4B1-42F9-ACC9-1492B6699807}" destId="{4D6EAB7E-B00F-4F3A-9FDA-2395944F627B}" srcOrd="0" destOrd="0" parTransId="{88CA0F87-AA89-4892-AE21-D74590BAEB5E}" sibTransId="{F854D6E4-487E-46CF-8A9F-F7FDFC67D11F}"/>
    <dgm:cxn modelId="{E0EE89E0-59AD-4D56-9446-B40DF9EAC8D8}" type="presOf" srcId="{4D6EAB7E-B00F-4F3A-9FDA-2395944F627B}" destId="{2E10835A-2900-4F90-BDDE-1303627FF31B}" srcOrd="0" destOrd="0" presId="urn:microsoft.com/office/officeart/2018/2/layout/IconCircleList"/>
    <dgm:cxn modelId="{184946E4-3E3C-42EA-B227-58A5C71F4577}" type="presOf" srcId="{F854D6E4-487E-46CF-8A9F-F7FDFC67D11F}" destId="{F751DCB8-D958-4EEF-8C19-9212E80F84DB}" srcOrd="0" destOrd="0" presId="urn:microsoft.com/office/officeart/2018/2/layout/IconCircleList"/>
    <dgm:cxn modelId="{67EC36E5-62E8-4BF3-8073-1DEE85F1CFCD}" type="presOf" srcId="{29F1F594-7CD5-4FEB-A076-605DC3E8CB41}" destId="{48A9ADCF-712B-4B06-A804-B3E4E287B216}" srcOrd="0" destOrd="0" presId="urn:microsoft.com/office/officeart/2018/2/layout/IconCircleList"/>
    <dgm:cxn modelId="{009541D2-EC12-4D6E-93D9-2518F15D919E}" type="presParOf" srcId="{2B3072B2-3A71-4AB1-B163-06AE04CEE391}" destId="{DFF04EA7-C59E-479F-99F2-938F4D4E7A6F}" srcOrd="0" destOrd="0" presId="urn:microsoft.com/office/officeart/2018/2/layout/IconCircleList"/>
    <dgm:cxn modelId="{E0BDD890-BAF7-465E-BA38-5CAD88DF22AE}" type="presParOf" srcId="{DFF04EA7-C59E-479F-99F2-938F4D4E7A6F}" destId="{F1E8094B-7FBE-4502-A95A-12EE4919675F}" srcOrd="0" destOrd="0" presId="urn:microsoft.com/office/officeart/2018/2/layout/IconCircleList"/>
    <dgm:cxn modelId="{8007BEB9-B493-4ADF-BE13-61FC9FD9B7B9}" type="presParOf" srcId="{F1E8094B-7FBE-4502-A95A-12EE4919675F}" destId="{A9F05009-CF1F-4850-BF54-11E05C00D03B}" srcOrd="0" destOrd="0" presId="urn:microsoft.com/office/officeart/2018/2/layout/IconCircleList"/>
    <dgm:cxn modelId="{CCCC188E-373D-47C5-9B4F-C784CEB8EE85}" type="presParOf" srcId="{F1E8094B-7FBE-4502-A95A-12EE4919675F}" destId="{4A664DAF-2A1D-4A73-8CE8-5B36AC69F783}" srcOrd="1" destOrd="0" presId="urn:microsoft.com/office/officeart/2018/2/layout/IconCircleList"/>
    <dgm:cxn modelId="{5293BAB8-268C-402A-A3A4-A0F75B22C6BA}" type="presParOf" srcId="{F1E8094B-7FBE-4502-A95A-12EE4919675F}" destId="{F1948A67-1B46-4765-820C-D348BC7682DB}" srcOrd="2" destOrd="0" presId="urn:microsoft.com/office/officeart/2018/2/layout/IconCircleList"/>
    <dgm:cxn modelId="{87440B5B-AA12-4C6D-B38F-6E0C4F3986BC}" type="presParOf" srcId="{F1E8094B-7FBE-4502-A95A-12EE4919675F}" destId="{2E10835A-2900-4F90-BDDE-1303627FF31B}" srcOrd="3" destOrd="0" presId="urn:microsoft.com/office/officeart/2018/2/layout/IconCircleList"/>
    <dgm:cxn modelId="{E964B089-AB88-42F6-AA20-9E74824DDB5E}" type="presParOf" srcId="{DFF04EA7-C59E-479F-99F2-938F4D4E7A6F}" destId="{F751DCB8-D958-4EEF-8C19-9212E80F84DB}" srcOrd="1" destOrd="0" presId="urn:microsoft.com/office/officeart/2018/2/layout/IconCircleList"/>
    <dgm:cxn modelId="{F01809FB-FB02-4DAE-932C-1BED1B8BF215}" type="presParOf" srcId="{DFF04EA7-C59E-479F-99F2-938F4D4E7A6F}" destId="{710B6AFD-2752-431D-A2D2-BCC726A2405C}" srcOrd="2" destOrd="0" presId="urn:microsoft.com/office/officeart/2018/2/layout/IconCircleList"/>
    <dgm:cxn modelId="{1FF8B57F-685F-4835-9A78-4E40BF723943}" type="presParOf" srcId="{710B6AFD-2752-431D-A2D2-BCC726A2405C}" destId="{FEA07262-E677-44C1-B8C2-2DB7F20F5185}" srcOrd="0" destOrd="0" presId="urn:microsoft.com/office/officeart/2018/2/layout/IconCircleList"/>
    <dgm:cxn modelId="{170FCC34-AD8C-4295-AD51-F126F15808E8}" type="presParOf" srcId="{710B6AFD-2752-431D-A2D2-BCC726A2405C}" destId="{E8A66828-0566-4821-ACF5-7D55D3A565A2}" srcOrd="1" destOrd="0" presId="urn:microsoft.com/office/officeart/2018/2/layout/IconCircleList"/>
    <dgm:cxn modelId="{9D45A2B5-0EBC-4552-B578-05038C649B5D}" type="presParOf" srcId="{710B6AFD-2752-431D-A2D2-BCC726A2405C}" destId="{8107FF0E-A5AE-4A96-A15C-6A4E14503053}" srcOrd="2" destOrd="0" presId="urn:microsoft.com/office/officeart/2018/2/layout/IconCircleList"/>
    <dgm:cxn modelId="{797833E8-0D79-4CC4-B5F6-D5737637DB30}" type="presParOf" srcId="{710B6AFD-2752-431D-A2D2-BCC726A2405C}" destId="{3EFD8D4B-EB4A-4F51-8329-52300D6DDAE9}" srcOrd="3" destOrd="0" presId="urn:microsoft.com/office/officeart/2018/2/layout/IconCircleList"/>
    <dgm:cxn modelId="{136BD7F4-1D74-4C3C-B43B-CE9BA19C66B9}" type="presParOf" srcId="{DFF04EA7-C59E-479F-99F2-938F4D4E7A6F}" destId="{31795B43-732E-4F44-BC67-6922B53ABDF1}" srcOrd="3" destOrd="0" presId="urn:microsoft.com/office/officeart/2018/2/layout/IconCircleList"/>
    <dgm:cxn modelId="{15FC07D0-2F53-4FDF-8956-74E559927F87}" type="presParOf" srcId="{DFF04EA7-C59E-479F-99F2-938F4D4E7A6F}" destId="{512A9857-E419-4EFA-85E9-39C9CBEDAE61}" srcOrd="4" destOrd="0" presId="urn:microsoft.com/office/officeart/2018/2/layout/IconCircleList"/>
    <dgm:cxn modelId="{B5A54BE8-ECE3-4950-95B6-17224C9142C7}" type="presParOf" srcId="{512A9857-E419-4EFA-85E9-39C9CBEDAE61}" destId="{E1284A26-6033-4391-90A8-7E6F86428323}" srcOrd="0" destOrd="0" presId="urn:microsoft.com/office/officeart/2018/2/layout/IconCircleList"/>
    <dgm:cxn modelId="{41B994D4-BA26-4B2B-B82C-29552EA81715}" type="presParOf" srcId="{512A9857-E419-4EFA-85E9-39C9CBEDAE61}" destId="{8111F2C3-4247-487B-84F1-CE640B785DE9}" srcOrd="1" destOrd="0" presId="urn:microsoft.com/office/officeart/2018/2/layout/IconCircleList"/>
    <dgm:cxn modelId="{458BFCFA-B384-4BFA-94F3-74C6E8847308}" type="presParOf" srcId="{512A9857-E419-4EFA-85E9-39C9CBEDAE61}" destId="{3ACC89E5-35D2-4A45-900D-3B85DF4FE505}" srcOrd="2" destOrd="0" presId="urn:microsoft.com/office/officeart/2018/2/layout/IconCircleList"/>
    <dgm:cxn modelId="{158248FB-4168-46A6-8673-5DF137AFDA69}" type="presParOf" srcId="{512A9857-E419-4EFA-85E9-39C9CBEDAE61}" destId="{052C1CBB-1A27-4493-B291-D47BC7DC44C4}" srcOrd="3" destOrd="0" presId="urn:microsoft.com/office/officeart/2018/2/layout/IconCircleList"/>
    <dgm:cxn modelId="{BA0463F8-3FBC-4666-9965-23A87A0CD305}" type="presParOf" srcId="{DFF04EA7-C59E-479F-99F2-938F4D4E7A6F}" destId="{B15A31B7-6B1F-4782-9BAF-59BFBB57535F}" srcOrd="5" destOrd="0" presId="urn:microsoft.com/office/officeart/2018/2/layout/IconCircleList"/>
    <dgm:cxn modelId="{4698A894-DD2D-4128-9A3A-68AC0BD9DBA6}" type="presParOf" srcId="{DFF04EA7-C59E-479F-99F2-938F4D4E7A6F}" destId="{A0FDFD03-570D-497D-877A-6BFF01BAADDD}" srcOrd="6" destOrd="0" presId="urn:microsoft.com/office/officeart/2018/2/layout/IconCircleList"/>
    <dgm:cxn modelId="{4F681CEF-54F6-4F7A-8A13-C7E1A313357C}" type="presParOf" srcId="{A0FDFD03-570D-497D-877A-6BFF01BAADDD}" destId="{B4173034-A52A-4D85-8EF2-CE71F3544F62}" srcOrd="0" destOrd="0" presId="urn:microsoft.com/office/officeart/2018/2/layout/IconCircleList"/>
    <dgm:cxn modelId="{40E77E4C-63B6-48B0-A29D-BB0E445D561C}" type="presParOf" srcId="{A0FDFD03-570D-497D-877A-6BFF01BAADDD}" destId="{3114CE73-F535-4EE2-B0E4-E924FD0FFECD}" srcOrd="1" destOrd="0" presId="urn:microsoft.com/office/officeart/2018/2/layout/IconCircleList"/>
    <dgm:cxn modelId="{5B5DEBA6-D94C-4B4F-B603-E33663F7BAE8}" type="presParOf" srcId="{A0FDFD03-570D-497D-877A-6BFF01BAADDD}" destId="{645C0D47-5905-4C40-92C2-C5D17664C965}" srcOrd="2" destOrd="0" presId="urn:microsoft.com/office/officeart/2018/2/layout/IconCircleList"/>
    <dgm:cxn modelId="{A4CCABE2-564D-4568-B222-98A51009FEF7}" type="presParOf" srcId="{A0FDFD03-570D-497D-877A-6BFF01BAADDD}" destId="{9BC6E66A-EA66-47EB-B61F-C8C262AEA371}" srcOrd="3" destOrd="0" presId="urn:microsoft.com/office/officeart/2018/2/layout/IconCircleList"/>
    <dgm:cxn modelId="{89ABBDA2-40E8-41B5-AF08-739EACA0A12A}" type="presParOf" srcId="{DFF04EA7-C59E-479F-99F2-938F4D4E7A6F}" destId="{FC80FED2-E209-4B35-A4BB-DC928D85F698}" srcOrd="7" destOrd="0" presId="urn:microsoft.com/office/officeart/2018/2/layout/IconCircleList"/>
    <dgm:cxn modelId="{0CAF7222-52E4-44CD-8FA3-158A864AC4D7}" type="presParOf" srcId="{DFF04EA7-C59E-479F-99F2-938F4D4E7A6F}" destId="{6A67573B-7FF8-411C-A072-FA78684BBF66}" srcOrd="8" destOrd="0" presId="urn:microsoft.com/office/officeart/2018/2/layout/IconCircleList"/>
    <dgm:cxn modelId="{E52380DC-16C6-453C-A945-F55CC7112448}" type="presParOf" srcId="{6A67573B-7FF8-411C-A072-FA78684BBF66}" destId="{9D482F40-BCA2-441C-94AD-CC0A9302A3A9}" srcOrd="0" destOrd="0" presId="urn:microsoft.com/office/officeart/2018/2/layout/IconCircleList"/>
    <dgm:cxn modelId="{B0691746-F571-4990-A992-4E2D16DB2D6E}" type="presParOf" srcId="{6A67573B-7FF8-411C-A072-FA78684BBF66}" destId="{0EAE3373-E246-4DCE-8EE3-7107D64C3545}" srcOrd="1" destOrd="0" presId="urn:microsoft.com/office/officeart/2018/2/layout/IconCircleList"/>
    <dgm:cxn modelId="{77E50F19-4394-43B0-A3CB-45E5EB0712B7}" type="presParOf" srcId="{6A67573B-7FF8-411C-A072-FA78684BBF66}" destId="{6E612025-F62A-454D-AB7B-8E60BD20D751}" srcOrd="2" destOrd="0" presId="urn:microsoft.com/office/officeart/2018/2/layout/IconCircleList"/>
    <dgm:cxn modelId="{0439B6AF-FBB5-4A3C-BF5A-4E1C482B2700}" type="presParOf" srcId="{6A67573B-7FF8-411C-A072-FA78684BBF66}" destId="{48A9ADCF-712B-4B06-A804-B3E4E287B216}" srcOrd="3" destOrd="0" presId="urn:microsoft.com/office/officeart/2018/2/layout/IconCircleList"/>
    <dgm:cxn modelId="{EDBB9C2C-B7B8-4835-A315-732EDF70CFE7}" type="presParOf" srcId="{DFF04EA7-C59E-479F-99F2-938F4D4E7A6F}" destId="{F37D8AED-2965-405A-9593-167183BB6A1B}" srcOrd="9" destOrd="0" presId="urn:microsoft.com/office/officeart/2018/2/layout/IconCircleList"/>
    <dgm:cxn modelId="{938478C4-F92D-4575-B4E0-07CD49032C76}" type="presParOf" srcId="{DFF04EA7-C59E-479F-99F2-938F4D4E7A6F}" destId="{6A12A82A-8A2E-418A-9A36-67B562167CB0}" srcOrd="10" destOrd="0" presId="urn:microsoft.com/office/officeart/2018/2/layout/IconCircleList"/>
    <dgm:cxn modelId="{8C2FC370-170B-4EDE-816D-F89FA8BE47B0}" type="presParOf" srcId="{6A12A82A-8A2E-418A-9A36-67B562167CB0}" destId="{68F5D8A8-2EA0-4811-85FE-1FE1C5B5D279}" srcOrd="0" destOrd="0" presId="urn:microsoft.com/office/officeart/2018/2/layout/IconCircleList"/>
    <dgm:cxn modelId="{43905D0B-11CE-4AF7-9AE2-661F0E3D27EA}" type="presParOf" srcId="{6A12A82A-8A2E-418A-9A36-67B562167CB0}" destId="{B0C41451-BFC9-4B04-94BD-27B80BCB6161}" srcOrd="1" destOrd="0" presId="urn:microsoft.com/office/officeart/2018/2/layout/IconCircleList"/>
    <dgm:cxn modelId="{DBC4EBE0-3E74-477C-98AB-76301C9F6770}" type="presParOf" srcId="{6A12A82A-8A2E-418A-9A36-67B562167CB0}" destId="{715DDCEB-14C8-4D97-BFF6-BC3DCDC32871}" srcOrd="2" destOrd="0" presId="urn:microsoft.com/office/officeart/2018/2/layout/IconCircleList"/>
    <dgm:cxn modelId="{E07F834F-478A-4D81-B40D-B6CC2C0486F6}" type="presParOf" srcId="{6A12A82A-8A2E-418A-9A36-67B562167CB0}" destId="{B56E0712-FCA9-4FA9-9238-5D14480A530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F4A27-0174-4168-8BDE-D9ACEC89320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CF6242F-84B6-491E-B17C-2D56154E44A0}">
      <dgm:prSet custT="1"/>
      <dgm:spPr/>
      <dgm:t>
        <a:bodyPr/>
        <a:lstStyle/>
        <a:p>
          <a:pPr>
            <a:lnSpc>
              <a:spcPct val="100000"/>
            </a:lnSpc>
          </a:pPr>
          <a:r>
            <a:rPr lang="en-US" sz="1600" dirty="0"/>
            <a:t>Invitations: Prepare a mailing list or email list of appropriate participants. Send out your invitations as far in advance as possible to help encourage attendance. </a:t>
          </a:r>
        </a:p>
      </dgm:t>
    </dgm:pt>
    <dgm:pt modelId="{5C048428-B0A4-4323-B10B-F0642FC441E4}" type="parTrans" cxnId="{39D234A9-07B8-4593-8486-625C59330BDD}">
      <dgm:prSet/>
      <dgm:spPr/>
      <dgm:t>
        <a:bodyPr/>
        <a:lstStyle/>
        <a:p>
          <a:endParaRPr lang="en-US"/>
        </a:p>
      </dgm:t>
    </dgm:pt>
    <dgm:pt modelId="{91567E5B-ADA4-4810-A032-9A456E795BDD}" type="sibTrans" cxnId="{39D234A9-07B8-4593-8486-625C59330BDD}">
      <dgm:prSet/>
      <dgm:spPr/>
      <dgm:t>
        <a:bodyPr/>
        <a:lstStyle/>
        <a:p>
          <a:endParaRPr lang="en-US"/>
        </a:p>
      </dgm:t>
    </dgm:pt>
    <dgm:pt modelId="{C62434FB-E672-44F6-B4B2-D7C79DC8BF25}">
      <dgm:prSet custT="1"/>
      <dgm:spPr/>
      <dgm:t>
        <a:bodyPr/>
        <a:lstStyle/>
        <a:p>
          <a:pPr>
            <a:lnSpc>
              <a:spcPct val="100000"/>
            </a:lnSpc>
          </a:pPr>
          <a:r>
            <a:rPr lang="en-US" sz="1600" dirty="0"/>
            <a:t>Publications: You are required to publicly notice your meeting. You can publicly notice your meeting in your local newspaper or posted at your County offices where publications are posted. You should publish your meeting at least 30 days in advance.</a:t>
          </a:r>
        </a:p>
      </dgm:t>
    </dgm:pt>
    <dgm:pt modelId="{2C1E787F-EF26-4A5F-8EF0-7D1213F93639}" type="parTrans" cxnId="{4AF3E3C2-DEBC-4915-A24B-F5C37A5A9D56}">
      <dgm:prSet/>
      <dgm:spPr/>
      <dgm:t>
        <a:bodyPr/>
        <a:lstStyle/>
        <a:p>
          <a:endParaRPr lang="en-US"/>
        </a:p>
      </dgm:t>
    </dgm:pt>
    <dgm:pt modelId="{A45F37D2-732E-467D-8125-8924C7F2AFED}" type="sibTrans" cxnId="{4AF3E3C2-DEBC-4915-A24B-F5C37A5A9D56}">
      <dgm:prSet/>
      <dgm:spPr/>
      <dgm:t>
        <a:bodyPr/>
        <a:lstStyle/>
        <a:p>
          <a:endParaRPr lang="en-US"/>
        </a:p>
      </dgm:t>
    </dgm:pt>
    <dgm:pt modelId="{AABB27E5-B1AF-4D6C-A4F3-5D20E1712AAB}" type="pres">
      <dgm:prSet presAssocID="{4CBF4A27-0174-4168-8BDE-D9ACEC893200}" presName="root" presStyleCnt="0">
        <dgm:presLayoutVars>
          <dgm:dir/>
          <dgm:resizeHandles val="exact"/>
        </dgm:presLayoutVars>
      </dgm:prSet>
      <dgm:spPr/>
    </dgm:pt>
    <dgm:pt modelId="{7CEE8313-4623-4C32-9784-A7D1E06DC280}" type="pres">
      <dgm:prSet presAssocID="{2CF6242F-84B6-491E-B17C-2D56154E44A0}" presName="compNode" presStyleCnt="0"/>
      <dgm:spPr/>
    </dgm:pt>
    <dgm:pt modelId="{10FDA99D-4BAE-4A21-AB82-301A32A1EDAD}" type="pres">
      <dgm:prSet presAssocID="{2CF6242F-84B6-491E-B17C-2D56154E44A0}" presName="iconRect" presStyleLbl="node1" presStyleIdx="0" presStyleCnt="2" custLinFactNeighborY="-123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bg1"/>
          </a:solidFill>
        </a:ln>
      </dgm:spPr>
      <dgm:extLst>
        <a:ext uri="{E40237B7-FDA0-4F09-8148-C483321AD2D9}">
          <dgm14:cNvPr xmlns:dgm14="http://schemas.microsoft.com/office/drawing/2010/diagram" id="0" name="" descr="Envelope"/>
        </a:ext>
      </dgm:extLst>
    </dgm:pt>
    <dgm:pt modelId="{EB40FEA1-CBBE-4D64-87B9-B91088AD3383}" type="pres">
      <dgm:prSet presAssocID="{2CF6242F-84B6-491E-B17C-2D56154E44A0}" presName="spaceRect" presStyleCnt="0"/>
      <dgm:spPr/>
    </dgm:pt>
    <dgm:pt modelId="{DA5910FC-3B26-4196-B0CA-05BD992D06B3}" type="pres">
      <dgm:prSet presAssocID="{2CF6242F-84B6-491E-B17C-2D56154E44A0}" presName="textRect" presStyleLbl="revTx" presStyleIdx="0" presStyleCnt="2" custLinFactNeighborX="205" custLinFactNeighborY="-47028">
        <dgm:presLayoutVars>
          <dgm:chMax val="1"/>
          <dgm:chPref val="1"/>
        </dgm:presLayoutVars>
      </dgm:prSet>
      <dgm:spPr/>
    </dgm:pt>
    <dgm:pt modelId="{89799758-2817-4DB1-918B-A4BACA0811AA}" type="pres">
      <dgm:prSet presAssocID="{91567E5B-ADA4-4810-A032-9A456E795BDD}" presName="sibTrans" presStyleCnt="0"/>
      <dgm:spPr/>
    </dgm:pt>
    <dgm:pt modelId="{4F077E41-3BD3-4A0A-9CF5-086EFD7CFA19}" type="pres">
      <dgm:prSet presAssocID="{C62434FB-E672-44F6-B4B2-D7C79DC8BF25}" presName="compNode" presStyleCnt="0"/>
      <dgm:spPr/>
    </dgm:pt>
    <dgm:pt modelId="{E90E65A2-4432-4E79-8A10-8A7FAADDC002}" type="pres">
      <dgm:prSet presAssocID="{C62434FB-E672-44F6-B4B2-D7C79DC8BF25}" presName="iconRect" presStyleLbl="node1" presStyleIdx="1" presStyleCnt="2" custLinFactNeighborY="-1279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bg1"/>
          </a:solidFill>
        </a:ln>
      </dgm:spPr>
      <dgm:extLst>
        <a:ext uri="{E40237B7-FDA0-4F09-8148-C483321AD2D9}">
          <dgm14:cNvPr xmlns:dgm14="http://schemas.microsoft.com/office/drawing/2010/diagram" id="0" name="" descr="Newspaper"/>
        </a:ext>
      </dgm:extLst>
    </dgm:pt>
    <dgm:pt modelId="{136BF915-E9FE-4966-85CD-8EDEA436EB71}" type="pres">
      <dgm:prSet presAssocID="{C62434FB-E672-44F6-B4B2-D7C79DC8BF25}" presName="spaceRect" presStyleCnt="0"/>
      <dgm:spPr/>
    </dgm:pt>
    <dgm:pt modelId="{06C4DB3B-2287-4776-A1C9-4F464D693639}" type="pres">
      <dgm:prSet presAssocID="{C62434FB-E672-44F6-B4B2-D7C79DC8BF25}" presName="textRect" presStyleLbl="revTx" presStyleIdx="1" presStyleCnt="2" custLinFactNeighborX="2672" custLinFactNeighborY="-47828">
        <dgm:presLayoutVars>
          <dgm:chMax val="1"/>
          <dgm:chPref val="1"/>
        </dgm:presLayoutVars>
      </dgm:prSet>
      <dgm:spPr/>
    </dgm:pt>
  </dgm:ptLst>
  <dgm:cxnLst>
    <dgm:cxn modelId="{3EFA3325-70EE-40F0-9992-5CF99292925A}" type="presOf" srcId="{C62434FB-E672-44F6-B4B2-D7C79DC8BF25}" destId="{06C4DB3B-2287-4776-A1C9-4F464D693639}" srcOrd="0" destOrd="0" presId="urn:microsoft.com/office/officeart/2018/2/layout/IconLabelList"/>
    <dgm:cxn modelId="{39D234A9-07B8-4593-8486-625C59330BDD}" srcId="{4CBF4A27-0174-4168-8BDE-D9ACEC893200}" destId="{2CF6242F-84B6-491E-B17C-2D56154E44A0}" srcOrd="0" destOrd="0" parTransId="{5C048428-B0A4-4323-B10B-F0642FC441E4}" sibTransId="{91567E5B-ADA4-4810-A032-9A456E795BDD}"/>
    <dgm:cxn modelId="{158645AC-8DA0-4B6D-AE0F-4D6FC7E79BB5}" type="presOf" srcId="{4CBF4A27-0174-4168-8BDE-D9ACEC893200}" destId="{AABB27E5-B1AF-4D6C-A4F3-5D20E1712AAB}" srcOrd="0" destOrd="0" presId="urn:microsoft.com/office/officeart/2018/2/layout/IconLabelList"/>
    <dgm:cxn modelId="{4C2DF3B7-CE36-4B95-A9DF-D79923E9AF4F}" type="presOf" srcId="{2CF6242F-84B6-491E-B17C-2D56154E44A0}" destId="{DA5910FC-3B26-4196-B0CA-05BD992D06B3}" srcOrd="0" destOrd="0" presId="urn:microsoft.com/office/officeart/2018/2/layout/IconLabelList"/>
    <dgm:cxn modelId="{4AF3E3C2-DEBC-4915-A24B-F5C37A5A9D56}" srcId="{4CBF4A27-0174-4168-8BDE-D9ACEC893200}" destId="{C62434FB-E672-44F6-B4B2-D7C79DC8BF25}" srcOrd="1" destOrd="0" parTransId="{2C1E787F-EF26-4A5F-8EF0-7D1213F93639}" sibTransId="{A45F37D2-732E-467D-8125-8924C7F2AFED}"/>
    <dgm:cxn modelId="{A3B9C1E1-D8A4-467A-BF84-9209CBB16F63}" type="presParOf" srcId="{AABB27E5-B1AF-4D6C-A4F3-5D20E1712AAB}" destId="{7CEE8313-4623-4C32-9784-A7D1E06DC280}" srcOrd="0" destOrd="0" presId="urn:microsoft.com/office/officeart/2018/2/layout/IconLabelList"/>
    <dgm:cxn modelId="{9037AC7D-6AEB-4DB7-A246-1894A659DB87}" type="presParOf" srcId="{7CEE8313-4623-4C32-9784-A7D1E06DC280}" destId="{10FDA99D-4BAE-4A21-AB82-301A32A1EDAD}" srcOrd="0" destOrd="0" presId="urn:microsoft.com/office/officeart/2018/2/layout/IconLabelList"/>
    <dgm:cxn modelId="{E6FCD610-9C12-4756-8968-DA9D9EF0B3DB}" type="presParOf" srcId="{7CEE8313-4623-4C32-9784-A7D1E06DC280}" destId="{EB40FEA1-CBBE-4D64-87B9-B91088AD3383}" srcOrd="1" destOrd="0" presId="urn:microsoft.com/office/officeart/2018/2/layout/IconLabelList"/>
    <dgm:cxn modelId="{3F1B85D3-A798-49B4-94BE-D0D8085CA0C1}" type="presParOf" srcId="{7CEE8313-4623-4C32-9784-A7D1E06DC280}" destId="{DA5910FC-3B26-4196-B0CA-05BD992D06B3}" srcOrd="2" destOrd="0" presId="urn:microsoft.com/office/officeart/2018/2/layout/IconLabelList"/>
    <dgm:cxn modelId="{E407ADAC-3B92-46F6-A158-D4D62B32AF0C}" type="presParOf" srcId="{AABB27E5-B1AF-4D6C-A4F3-5D20E1712AAB}" destId="{89799758-2817-4DB1-918B-A4BACA0811AA}" srcOrd="1" destOrd="0" presId="urn:microsoft.com/office/officeart/2018/2/layout/IconLabelList"/>
    <dgm:cxn modelId="{986E76D0-4710-4227-BFC1-17E9D8D97094}" type="presParOf" srcId="{AABB27E5-B1AF-4D6C-A4F3-5D20E1712AAB}" destId="{4F077E41-3BD3-4A0A-9CF5-086EFD7CFA19}" srcOrd="2" destOrd="0" presId="urn:microsoft.com/office/officeart/2018/2/layout/IconLabelList"/>
    <dgm:cxn modelId="{8C1DA144-6820-4A52-B117-FEFC6F1BD82B}" type="presParOf" srcId="{4F077E41-3BD3-4A0A-9CF5-086EFD7CFA19}" destId="{E90E65A2-4432-4E79-8A10-8A7FAADDC002}" srcOrd="0" destOrd="0" presId="urn:microsoft.com/office/officeart/2018/2/layout/IconLabelList"/>
    <dgm:cxn modelId="{80DAA1AC-ABC9-49B4-9899-89615C998F85}" type="presParOf" srcId="{4F077E41-3BD3-4A0A-9CF5-086EFD7CFA19}" destId="{136BF915-E9FE-4966-85CD-8EDEA436EB71}" srcOrd="1" destOrd="0" presId="urn:microsoft.com/office/officeart/2018/2/layout/IconLabelList"/>
    <dgm:cxn modelId="{CF637F4E-223E-451C-B627-C8A17D64C526}" type="presParOf" srcId="{4F077E41-3BD3-4A0A-9CF5-086EFD7CFA19}" destId="{06C4DB3B-2287-4776-A1C9-4F464D69363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05009-CF1F-4850-BF54-11E05C00D03B}">
      <dsp:nvSpPr>
        <dsp:cNvPr id="0" name=""/>
        <dsp:cNvSpPr/>
      </dsp:nvSpPr>
      <dsp:spPr>
        <a:xfrm>
          <a:off x="1700930" y="5633"/>
          <a:ext cx="881244" cy="881244"/>
        </a:xfrm>
        <a:prstGeom prst="ellipse">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4A664DAF-2A1D-4A73-8CE8-5B36AC69F783}">
      <dsp:nvSpPr>
        <dsp:cNvPr id="0" name=""/>
        <dsp:cNvSpPr/>
      </dsp:nvSpPr>
      <dsp:spPr>
        <a:xfrm>
          <a:off x="1885991" y="190694"/>
          <a:ext cx="511121" cy="5111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2E10835A-2900-4F90-BDDE-1303627FF31B}">
      <dsp:nvSpPr>
        <dsp:cNvPr id="0" name=""/>
        <dsp:cNvSpPr/>
      </dsp:nvSpPr>
      <dsp:spPr>
        <a:xfrm>
          <a:off x="2771012" y="5633"/>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Ensure that a conservation needs assessment is developed using community stakeholder input</a:t>
          </a:r>
        </a:p>
      </dsp:txBody>
      <dsp:txXfrm>
        <a:off x="2771012" y="5633"/>
        <a:ext cx="2077217" cy="881244"/>
      </dsp:txXfrm>
    </dsp:sp>
    <dsp:sp modelId="{FEA07262-E677-44C1-B8C2-2DB7F20F5185}">
      <dsp:nvSpPr>
        <dsp:cNvPr id="0" name=""/>
        <dsp:cNvSpPr/>
      </dsp:nvSpPr>
      <dsp:spPr>
        <a:xfrm>
          <a:off x="5210169" y="5633"/>
          <a:ext cx="881244" cy="881244"/>
        </a:xfrm>
        <a:prstGeom prst="ellipse">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E8A66828-0566-4821-ACF5-7D55D3A565A2}">
      <dsp:nvSpPr>
        <dsp:cNvPr id="0" name=""/>
        <dsp:cNvSpPr/>
      </dsp:nvSpPr>
      <dsp:spPr>
        <a:xfrm>
          <a:off x="5395230" y="190694"/>
          <a:ext cx="511121" cy="5111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EFD8D4B-EB4A-4F51-8329-52300D6DDAE9}">
      <dsp:nvSpPr>
        <dsp:cNvPr id="0" name=""/>
        <dsp:cNvSpPr/>
      </dsp:nvSpPr>
      <dsp:spPr>
        <a:xfrm>
          <a:off x="6280251" y="5633"/>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Identify priority resource concerns that can be addressed by and through USDA</a:t>
          </a:r>
          <a:r>
            <a:rPr lang="en-US" sz="1200" kern="1200" dirty="0">
              <a:solidFill>
                <a:schemeClr val="tx1"/>
              </a:solidFill>
            </a:rPr>
            <a:t> NRCS </a:t>
          </a:r>
          <a:r>
            <a:rPr lang="en-US" sz="1200" kern="1200" dirty="0"/>
            <a:t>programs</a:t>
          </a:r>
        </a:p>
      </dsp:txBody>
      <dsp:txXfrm>
        <a:off x="6280251" y="5633"/>
        <a:ext cx="2077217" cy="881244"/>
      </dsp:txXfrm>
    </dsp:sp>
    <dsp:sp modelId="{E1284A26-6033-4391-90A8-7E6F86428323}">
      <dsp:nvSpPr>
        <dsp:cNvPr id="0" name=""/>
        <dsp:cNvSpPr/>
      </dsp:nvSpPr>
      <dsp:spPr>
        <a:xfrm>
          <a:off x="1700930" y="1570740"/>
          <a:ext cx="881244" cy="881244"/>
        </a:xfrm>
        <a:prstGeom prst="ellipse">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8111F2C3-4247-487B-84F1-CE640B785DE9}">
      <dsp:nvSpPr>
        <dsp:cNvPr id="0" name=""/>
        <dsp:cNvSpPr/>
      </dsp:nvSpPr>
      <dsp:spPr>
        <a:xfrm>
          <a:off x="1885991" y="1755801"/>
          <a:ext cx="511121" cy="5111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052C1CBB-1A27-4493-B291-D47BC7DC44C4}">
      <dsp:nvSpPr>
        <dsp:cNvPr id="0" name=""/>
        <dsp:cNvSpPr/>
      </dsp:nvSpPr>
      <dsp:spPr>
        <a:xfrm>
          <a:off x="2771012" y="1570740"/>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Identify program funding needs and </a:t>
          </a:r>
          <a:r>
            <a:rPr lang="en-US" sz="1200" kern="1200" dirty="0">
              <a:solidFill>
                <a:schemeClr val="tx1"/>
              </a:solidFill>
            </a:rPr>
            <a:t>priority</a:t>
          </a:r>
          <a:r>
            <a:rPr lang="en-US" sz="1200" kern="1200" dirty="0">
              <a:solidFill>
                <a:srgbClr val="FF0000"/>
              </a:solidFill>
            </a:rPr>
            <a:t> </a:t>
          </a:r>
          <a:r>
            <a:rPr lang="en-US" sz="1200" kern="1200" dirty="0"/>
            <a:t>conservation practices</a:t>
          </a:r>
        </a:p>
      </dsp:txBody>
      <dsp:txXfrm>
        <a:off x="2771012" y="1570740"/>
        <a:ext cx="2077217" cy="881244"/>
      </dsp:txXfrm>
    </dsp:sp>
    <dsp:sp modelId="{B4173034-A52A-4D85-8EF2-CE71F3544F62}">
      <dsp:nvSpPr>
        <dsp:cNvPr id="0" name=""/>
        <dsp:cNvSpPr/>
      </dsp:nvSpPr>
      <dsp:spPr>
        <a:xfrm>
          <a:off x="5210169" y="1570740"/>
          <a:ext cx="881244" cy="881244"/>
        </a:xfrm>
        <a:prstGeom prst="ellipse">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3114CE73-F535-4EE2-B0E4-E924FD0FFECD}">
      <dsp:nvSpPr>
        <dsp:cNvPr id="0" name=""/>
        <dsp:cNvSpPr/>
      </dsp:nvSpPr>
      <dsp:spPr>
        <a:xfrm>
          <a:off x="5395230" y="1755801"/>
          <a:ext cx="511121" cy="5111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9BC6E66A-EA66-47EB-B61F-C8C262AEA371}">
      <dsp:nvSpPr>
        <dsp:cNvPr id="0" name=""/>
        <dsp:cNvSpPr/>
      </dsp:nvSpPr>
      <dsp:spPr>
        <a:xfrm>
          <a:off x="6280251" y="1570740"/>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Identify high-priority areas </a:t>
          </a:r>
          <a:r>
            <a:rPr lang="en-US" sz="1200" kern="1200" dirty="0">
              <a:solidFill>
                <a:schemeClr val="tx1"/>
              </a:solidFill>
            </a:rPr>
            <a:t>that are in greatest need of conservation efforts</a:t>
          </a:r>
        </a:p>
      </dsp:txBody>
      <dsp:txXfrm>
        <a:off x="6280251" y="1570740"/>
        <a:ext cx="2077217" cy="881244"/>
      </dsp:txXfrm>
    </dsp:sp>
    <dsp:sp modelId="{9D482F40-BCA2-441C-94AD-CC0A9302A3A9}">
      <dsp:nvSpPr>
        <dsp:cNvPr id="0" name=""/>
        <dsp:cNvSpPr/>
      </dsp:nvSpPr>
      <dsp:spPr>
        <a:xfrm>
          <a:off x="1700930" y="3108952"/>
          <a:ext cx="881244" cy="881244"/>
        </a:xfrm>
        <a:prstGeom prst="ellipse">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0EAE3373-E246-4DCE-8EE3-7107D64C3545}">
      <dsp:nvSpPr>
        <dsp:cNvPr id="0" name=""/>
        <dsp:cNvSpPr/>
      </dsp:nvSpPr>
      <dsp:spPr>
        <a:xfrm>
          <a:off x="1885991" y="3320908"/>
          <a:ext cx="511121" cy="5111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48A9ADCF-712B-4B06-A804-B3E4E287B216}">
      <dsp:nvSpPr>
        <dsp:cNvPr id="0" name=""/>
        <dsp:cNvSpPr/>
      </dsp:nvSpPr>
      <dsp:spPr>
        <a:xfrm>
          <a:off x="2771012" y="3135847"/>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Participate in </a:t>
          </a:r>
          <a:r>
            <a:rPr lang="en-US" sz="1200" kern="1200" dirty="0">
              <a:solidFill>
                <a:schemeClr val="tx1"/>
              </a:solidFill>
            </a:rPr>
            <a:t>multi-county</a:t>
          </a:r>
          <a:r>
            <a:rPr lang="en-US" sz="1200" kern="1200" dirty="0"/>
            <a:t> coordination</a:t>
          </a:r>
        </a:p>
      </dsp:txBody>
      <dsp:txXfrm>
        <a:off x="2771012" y="3135847"/>
        <a:ext cx="2077217" cy="881244"/>
      </dsp:txXfrm>
    </dsp:sp>
    <dsp:sp modelId="{68F5D8A8-2EA0-4811-85FE-1FE1C5B5D279}">
      <dsp:nvSpPr>
        <dsp:cNvPr id="0" name=""/>
        <dsp:cNvSpPr/>
      </dsp:nvSpPr>
      <dsp:spPr>
        <a:xfrm>
          <a:off x="5210169" y="3163179"/>
          <a:ext cx="881244" cy="826580"/>
        </a:xfrm>
        <a:prstGeom prst="ellipse">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B0C41451-BFC9-4B04-94BD-27B80BCB6161}">
      <dsp:nvSpPr>
        <dsp:cNvPr id="0" name=""/>
        <dsp:cNvSpPr/>
      </dsp:nvSpPr>
      <dsp:spPr>
        <a:xfrm>
          <a:off x="5395230" y="3320908"/>
          <a:ext cx="511121" cy="5111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56E0712-FCA9-4FA9-9238-5D14480A5305}">
      <dsp:nvSpPr>
        <dsp:cNvPr id="0" name=""/>
        <dsp:cNvSpPr/>
      </dsp:nvSpPr>
      <dsp:spPr>
        <a:xfrm>
          <a:off x="6280251" y="3135847"/>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Assist NRCS and the SWCD with public outreach and information efforts and identify educational and producers’ training needs</a:t>
          </a:r>
        </a:p>
      </dsp:txBody>
      <dsp:txXfrm>
        <a:off x="6280251" y="3135847"/>
        <a:ext cx="2077217" cy="881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DA99D-4BAE-4A21-AB82-301A32A1EDAD}">
      <dsp:nvSpPr>
        <dsp:cNvPr id="0" name=""/>
        <dsp:cNvSpPr/>
      </dsp:nvSpPr>
      <dsp:spPr>
        <a:xfrm>
          <a:off x="1519199" y="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A5910FC-3B26-4196-B0CA-05BD992D06B3}">
      <dsp:nvSpPr>
        <dsp:cNvPr id="0" name=""/>
        <dsp:cNvSpPr/>
      </dsp:nvSpPr>
      <dsp:spPr>
        <a:xfrm>
          <a:off x="340055" y="2059494"/>
          <a:ext cx="4320000" cy="124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Invitations: Prepare a mailing list or email list of appropriate participants. Send out your invitations as far in advance as possible to help encourage attendance. </a:t>
          </a:r>
        </a:p>
      </dsp:txBody>
      <dsp:txXfrm>
        <a:off x="340055" y="2059494"/>
        <a:ext cx="4320000" cy="1241894"/>
      </dsp:txXfrm>
    </dsp:sp>
    <dsp:sp modelId="{E90E65A2-4432-4E79-8A10-8A7FAADDC002}">
      <dsp:nvSpPr>
        <dsp:cNvPr id="0" name=""/>
        <dsp:cNvSpPr/>
      </dsp:nvSpPr>
      <dsp:spPr>
        <a:xfrm>
          <a:off x="6595199" y="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06C4DB3B-2287-4776-A1C9-4F464D693639}">
      <dsp:nvSpPr>
        <dsp:cNvPr id="0" name=""/>
        <dsp:cNvSpPr/>
      </dsp:nvSpPr>
      <dsp:spPr>
        <a:xfrm>
          <a:off x="5522630" y="2049558"/>
          <a:ext cx="4320000" cy="124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Publications: You are required to publicly notice your meeting. You can publicly notice your meeting in your local newspaper or posted at your County offices where publications are posted. You should publish your meeting at least 30 days in advance.</a:t>
          </a:r>
        </a:p>
      </dsp:txBody>
      <dsp:txXfrm>
        <a:off x="5522630" y="2049558"/>
        <a:ext cx="4320000" cy="124189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110A0-3150-48B8-9E43-47419F403447}"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850A2-0757-40AA-B361-4477A31A944E}" type="slidenum">
              <a:rPr lang="en-US" smtClean="0"/>
              <a:t>‹#›</a:t>
            </a:fld>
            <a:endParaRPr lang="en-US"/>
          </a:p>
        </p:txBody>
      </p:sp>
    </p:spTree>
    <p:extLst>
      <p:ext uri="{BB962C8B-B14F-4D97-AF65-F5344CB8AC3E}">
        <p14:creationId xmlns:p14="http://schemas.microsoft.com/office/powerpoint/2010/main" val="416173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CF1B6C-0D51-483D-BA01-610D2B01A860}"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1547C-D437-4585-A3A6-708E25E5441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48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978D2-968D-4B30-9D23-F5E00A74B8CA}"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1547C-D437-4585-A3A6-708E25E54411}" type="slidenum">
              <a:rPr lang="en-US" smtClean="0"/>
              <a:t>‹#›</a:t>
            </a:fld>
            <a:endParaRPr lang="en-US"/>
          </a:p>
        </p:txBody>
      </p:sp>
    </p:spTree>
    <p:extLst>
      <p:ext uri="{BB962C8B-B14F-4D97-AF65-F5344CB8AC3E}">
        <p14:creationId xmlns:p14="http://schemas.microsoft.com/office/powerpoint/2010/main" val="128472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6E7A5-E321-44A3-AF5B-8CC1C997762B}"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1547C-D437-4585-A3A6-708E25E54411}" type="slidenum">
              <a:rPr lang="en-US" smtClean="0"/>
              <a:t>‹#›</a:t>
            </a:fld>
            <a:endParaRPr lang="en-US"/>
          </a:p>
        </p:txBody>
      </p:sp>
    </p:spTree>
    <p:extLst>
      <p:ext uri="{BB962C8B-B14F-4D97-AF65-F5344CB8AC3E}">
        <p14:creationId xmlns:p14="http://schemas.microsoft.com/office/powerpoint/2010/main" val="299357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4B783-4E37-4B58-9FAA-69131B2BF082}"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1547C-D437-4585-A3A6-708E25E54411}" type="slidenum">
              <a:rPr lang="en-US" smtClean="0"/>
              <a:t>‹#›</a:t>
            </a:fld>
            <a:endParaRPr lang="en-US"/>
          </a:p>
        </p:txBody>
      </p:sp>
    </p:spTree>
    <p:extLst>
      <p:ext uri="{BB962C8B-B14F-4D97-AF65-F5344CB8AC3E}">
        <p14:creationId xmlns:p14="http://schemas.microsoft.com/office/powerpoint/2010/main" val="295171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55D2F-D769-4D66-9A7A-89BA53349408}"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1547C-D437-4585-A3A6-708E25E5441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55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B6F2FA-D5CA-47CC-B3DC-4A1C4FA21524}"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1547C-D437-4585-A3A6-708E25E54411}" type="slidenum">
              <a:rPr lang="en-US" smtClean="0"/>
              <a:t>‹#›</a:t>
            </a:fld>
            <a:endParaRPr lang="en-US"/>
          </a:p>
        </p:txBody>
      </p:sp>
    </p:spTree>
    <p:extLst>
      <p:ext uri="{BB962C8B-B14F-4D97-AF65-F5344CB8AC3E}">
        <p14:creationId xmlns:p14="http://schemas.microsoft.com/office/powerpoint/2010/main" val="67872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5105A-FF43-497E-883B-C8485B4CF241}" type="datetime1">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1547C-D437-4585-A3A6-708E25E54411}" type="slidenum">
              <a:rPr lang="en-US" smtClean="0"/>
              <a:t>‹#›</a:t>
            </a:fld>
            <a:endParaRPr lang="en-US"/>
          </a:p>
        </p:txBody>
      </p:sp>
    </p:spTree>
    <p:extLst>
      <p:ext uri="{BB962C8B-B14F-4D97-AF65-F5344CB8AC3E}">
        <p14:creationId xmlns:p14="http://schemas.microsoft.com/office/powerpoint/2010/main" val="402334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C8EF68-A1F8-41DE-97DE-2EC710785F75}" type="datetime1">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1547C-D437-4585-A3A6-708E25E54411}" type="slidenum">
              <a:rPr lang="en-US" smtClean="0"/>
              <a:t>‹#›</a:t>
            </a:fld>
            <a:endParaRPr lang="en-US"/>
          </a:p>
        </p:txBody>
      </p:sp>
    </p:spTree>
    <p:extLst>
      <p:ext uri="{BB962C8B-B14F-4D97-AF65-F5344CB8AC3E}">
        <p14:creationId xmlns:p14="http://schemas.microsoft.com/office/powerpoint/2010/main" val="22789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239F03-2965-41F6-A3DE-78CB85D2175F}" type="datetime1">
              <a:rPr lang="en-US" smtClean="0"/>
              <a:t>7/21/2022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371547C-D437-4585-A3A6-708E25E54411}" type="slidenum">
              <a:rPr lang="en-US" smtClean="0"/>
              <a:t>‹#›</a:t>
            </a:fld>
            <a:endParaRPr lang="en-US"/>
          </a:p>
        </p:txBody>
      </p:sp>
    </p:spTree>
    <p:extLst>
      <p:ext uri="{BB962C8B-B14F-4D97-AF65-F5344CB8AC3E}">
        <p14:creationId xmlns:p14="http://schemas.microsoft.com/office/powerpoint/2010/main" val="177028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C998149-9AC5-47AF-A1E5-A9E1FAF50452}" type="datetime1">
              <a:rPr lang="en-US" smtClean="0"/>
              <a:t>7/21/2022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71547C-D437-4585-A3A6-708E25E54411}" type="slidenum">
              <a:rPr lang="en-US" smtClean="0"/>
              <a:t>‹#›</a:t>
            </a:fld>
            <a:endParaRPr lang="en-US"/>
          </a:p>
        </p:txBody>
      </p:sp>
    </p:spTree>
    <p:extLst>
      <p:ext uri="{BB962C8B-B14F-4D97-AF65-F5344CB8AC3E}">
        <p14:creationId xmlns:p14="http://schemas.microsoft.com/office/powerpoint/2010/main" val="159572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DC48D-953B-4C68-B2D2-2A4A00FF9EC8}" type="datetime1">
              <a:rPr lang="en-US" smtClean="0"/>
              <a:t>7/21/2022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71547C-D437-4585-A3A6-708E25E54411}" type="slidenum">
              <a:rPr lang="en-US" smtClean="0"/>
              <a:t>‹#›</a:t>
            </a:fld>
            <a:endParaRPr lang="en-US"/>
          </a:p>
        </p:txBody>
      </p:sp>
    </p:spTree>
    <p:extLst>
      <p:ext uri="{BB962C8B-B14F-4D97-AF65-F5344CB8AC3E}">
        <p14:creationId xmlns:p14="http://schemas.microsoft.com/office/powerpoint/2010/main" val="295541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7D51A2-2931-40E4-9050-8BF345812E27}" type="datetime1">
              <a:rPr lang="en-US" smtClean="0"/>
              <a:t>7/21/2022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71547C-D437-4585-A3A6-708E25E5441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043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afcd.us/local-working-group-meeting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aylee.pate@afcdfl.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afcd.u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47D177-EC72-4560-800F-2DCD9F53A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E3D20-94DF-8F92-EF86-0AD5EC4C0E9D}"/>
              </a:ext>
            </a:extLst>
          </p:cNvPr>
          <p:cNvSpPr>
            <a:spLocks noGrp="1"/>
          </p:cNvSpPr>
          <p:nvPr>
            <p:ph type="ctrTitle"/>
          </p:nvPr>
        </p:nvSpPr>
        <p:spPr>
          <a:xfrm>
            <a:off x="7806813" y="639097"/>
            <a:ext cx="3736257" cy="3355932"/>
          </a:xfrm>
        </p:spPr>
        <p:txBody>
          <a:bodyPr vert="horz" lIns="91440" tIns="45720" rIns="91440" bIns="45720" rtlCol="0">
            <a:normAutofit/>
          </a:bodyPr>
          <a:lstStyle/>
          <a:p>
            <a:pPr algn="ctr"/>
            <a:r>
              <a:rPr lang="en-US" sz="3100" b="1" dirty="0"/>
              <a:t>Local Working Group</a:t>
            </a:r>
            <a:br>
              <a:rPr lang="en-US" sz="3100" b="1" dirty="0"/>
            </a:br>
            <a:r>
              <a:rPr lang="en-US" sz="3100" b="1" dirty="0"/>
              <a:t>Training Session</a:t>
            </a:r>
            <a:br>
              <a:rPr lang="en-US" sz="3100" dirty="0"/>
            </a:br>
            <a:br>
              <a:rPr lang="en-US" sz="3100" dirty="0"/>
            </a:br>
            <a:r>
              <a:rPr lang="en-US" sz="3100" dirty="0"/>
              <a:t>By: Association of Florida Conservation Districts</a:t>
            </a:r>
            <a:br>
              <a:rPr lang="en-US" sz="3100" dirty="0"/>
            </a:br>
            <a:br>
              <a:rPr lang="en-US" sz="3100" dirty="0"/>
            </a:br>
            <a:r>
              <a:rPr lang="en-US" sz="3100" dirty="0"/>
              <a:t>July 26, 2022</a:t>
            </a:r>
          </a:p>
        </p:txBody>
      </p:sp>
      <p:sp>
        <p:nvSpPr>
          <p:cNvPr id="3" name="Subtitle 2">
            <a:extLst>
              <a:ext uri="{FF2B5EF4-FFF2-40B4-BE49-F238E27FC236}">
                <a16:creationId xmlns:a16="http://schemas.microsoft.com/office/drawing/2014/main" id="{4E5D4024-D5B2-C1D0-7D75-DB4F4AF9C213}"/>
              </a:ext>
            </a:extLst>
          </p:cNvPr>
          <p:cNvSpPr>
            <a:spLocks noGrp="1"/>
          </p:cNvSpPr>
          <p:nvPr>
            <p:ph type="subTitle" idx="1"/>
          </p:nvPr>
        </p:nvSpPr>
        <p:spPr>
          <a:xfrm>
            <a:off x="7806813" y="4455621"/>
            <a:ext cx="3752287" cy="1238616"/>
          </a:xfrm>
        </p:spPr>
        <p:txBody>
          <a:bodyPr vert="horz" lIns="91440" tIns="45720" rIns="91440" bIns="45720" rtlCol="0">
            <a:normAutofit/>
          </a:bodyPr>
          <a:lstStyle/>
          <a:p>
            <a:endParaRPr lang="en-US" sz="2000">
              <a:solidFill>
                <a:schemeClr val="tx1">
                  <a:lumMod val="85000"/>
                  <a:lumOff val="15000"/>
                </a:schemeClr>
              </a:solidFill>
            </a:endParaRPr>
          </a:p>
          <a:p>
            <a:pPr indent="-228600">
              <a:buFont typeface="Arial" panose="020B0604020202020204" pitchFamily="34" charset="0"/>
              <a:buChar char="•"/>
            </a:pPr>
            <a:endParaRPr lang="en-US" sz="2000">
              <a:solidFill>
                <a:schemeClr val="tx1">
                  <a:lumMod val="85000"/>
                  <a:lumOff val="15000"/>
                </a:schemeClr>
              </a:solidFill>
            </a:endParaRPr>
          </a:p>
        </p:txBody>
      </p:sp>
      <p:sp>
        <p:nvSpPr>
          <p:cNvPr id="17" name="Rectangle 16">
            <a:extLst>
              <a:ext uri="{FF2B5EF4-FFF2-40B4-BE49-F238E27FC236}">
                <a16:creationId xmlns:a16="http://schemas.microsoft.com/office/drawing/2014/main" id="{823B8A80-9187-40DD-99BC-2437EF8C1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4" y="0"/>
            <a:ext cx="3633464" cy="335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DE08A3-0CD4-6F2E-F585-2319ADD77E33}"/>
              </a:ext>
            </a:extLst>
          </p:cNvPr>
          <p:cNvPicPr>
            <a:picLocks noChangeAspect="1"/>
          </p:cNvPicPr>
          <p:nvPr/>
        </p:nvPicPr>
        <p:blipFill rotWithShape="1">
          <a:blip r:embed="rId2"/>
          <a:srcRect l="1582" r="21170"/>
          <a:stretch/>
        </p:blipFill>
        <p:spPr>
          <a:xfrm>
            <a:off x="3789574" y="10"/>
            <a:ext cx="3629320" cy="3355932"/>
          </a:xfrm>
          <a:prstGeom prst="rect">
            <a:avLst/>
          </a:prstGeom>
        </p:spPr>
      </p:pic>
      <p:pic>
        <p:nvPicPr>
          <p:cNvPr id="6" name="Picture 5">
            <a:extLst>
              <a:ext uri="{FF2B5EF4-FFF2-40B4-BE49-F238E27FC236}">
                <a16:creationId xmlns:a16="http://schemas.microsoft.com/office/drawing/2014/main" id="{68D2747F-E568-07B0-1AA1-963DB6130124}"/>
              </a:ext>
            </a:extLst>
          </p:cNvPr>
          <p:cNvPicPr>
            <a:picLocks noChangeAspect="1"/>
          </p:cNvPicPr>
          <p:nvPr/>
        </p:nvPicPr>
        <p:blipFill rotWithShape="1">
          <a:blip r:embed="rId3"/>
          <a:srcRect t="35981"/>
          <a:stretch/>
        </p:blipFill>
        <p:spPr>
          <a:xfrm>
            <a:off x="-4740" y="3494690"/>
            <a:ext cx="7423634" cy="2839626"/>
          </a:xfrm>
          <a:prstGeom prst="rect">
            <a:avLst/>
          </a:prstGeom>
        </p:spPr>
      </p:pic>
      <p:cxnSp>
        <p:nvCxnSpPr>
          <p:cNvPr id="19" name="Straight Connector 18">
            <a:extLst>
              <a:ext uri="{FF2B5EF4-FFF2-40B4-BE49-F238E27FC236}">
                <a16:creationId xmlns:a16="http://schemas.microsoft.com/office/drawing/2014/main" id="{899325C8-8BF3-48CB-B10F-B02D9ACDC2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15379" y="434340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AA1D355-9E6B-4B04-A5BF-A263AF44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DDF044F3-1DA9-46ED-B8BC-1581F2AC9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9">
            <a:extLst>
              <a:ext uri="{FF2B5EF4-FFF2-40B4-BE49-F238E27FC236}">
                <a16:creationId xmlns:a16="http://schemas.microsoft.com/office/drawing/2014/main" id="{00B1689F-94E4-D553-9FD7-366D144BF43A}"/>
              </a:ext>
            </a:extLst>
          </p:cNvPr>
          <p:cNvSpPr>
            <a:spLocks noGrp="1"/>
          </p:cNvSpPr>
          <p:nvPr>
            <p:ph type="sldNum" sz="quarter" idx="12"/>
          </p:nvPr>
        </p:nvSpPr>
        <p:spPr>
          <a:xfrm>
            <a:off x="9900458" y="6459785"/>
            <a:ext cx="1312025" cy="365125"/>
          </a:xfrm>
          <a:prstGeom prst="ellipse">
            <a:avLst/>
          </a:prstGeom>
        </p:spPr>
        <p:txBody>
          <a:bodyPr vert="horz" lIns="91440" tIns="45720" rIns="91440" bIns="45720" rtlCol="0">
            <a:normAutofit/>
          </a:bodyPr>
          <a:lstStyle/>
          <a:p>
            <a:pPr>
              <a:spcAft>
                <a:spcPts val="600"/>
              </a:spcAft>
              <a:defRPr/>
            </a:pPr>
            <a:r>
              <a:rPr lang="en-US">
                <a:latin typeface="Calibri" panose="020F0502020204030204"/>
              </a:rPr>
              <a:t>1</a:t>
            </a:r>
          </a:p>
        </p:txBody>
      </p:sp>
      <p:pic>
        <p:nvPicPr>
          <p:cNvPr id="8" name="Picture 7" descr="A screenshot of a video game&#10;&#10;Description automatically generated with medium confidence">
            <a:extLst>
              <a:ext uri="{FF2B5EF4-FFF2-40B4-BE49-F238E27FC236}">
                <a16:creationId xmlns:a16="http://schemas.microsoft.com/office/drawing/2014/main" id="{6444B58C-E92C-DA93-F217-0EC79F619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38" y="756535"/>
            <a:ext cx="2857500" cy="1752600"/>
          </a:xfrm>
          <a:prstGeom prst="rect">
            <a:avLst/>
          </a:prstGeom>
        </p:spPr>
      </p:pic>
      <p:pic>
        <p:nvPicPr>
          <p:cNvPr id="7" name="Picture 6" descr="Logo, company name&#10;&#10;Description automatically generated">
            <a:extLst>
              <a:ext uri="{FF2B5EF4-FFF2-40B4-BE49-F238E27FC236}">
                <a16:creationId xmlns:a16="http://schemas.microsoft.com/office/drawing/2014/main" id="{CCE3BF41-E4D7-15DD-5EEF-B05B41FC3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992" y="4550797"/>
            <a:ext cx="3219897" cy="1463480"/>
          </a:xfrm>
          <a:prstGeom prst="rect">
            <a:avLst/>
          </a:prstGeom>
        </p:spPr>
      </p:pic>
    </p:spTree>
    <p:extLst>
      <p:ext uri="{BB962C8B-B14F-4D97-AF65-F5344CB8AC3E}">
        <p14:creationId xmlns:p14="http://schemas.microsoft.com/office/powerpoint/2010/main" val="347430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09CB-B753-D190-13A6-D616E04FB147}"/>
              </a:ext>
            </a:extLst>
          </p:cNvPr>
          <p:cNvSpPr>
            <a:spLocks noGrp="1"/>
          </p:cNvSpPr>
          <p:nvPr>
            <p:ph type="title"/>
          </p:nvPr>
        </p:nvSpPr>
        <p:spPr/>
        <p:txBody>
          <a:bodyPr/>
          <a:lstStyle/>
          <a:p>
            <a:r>
              <a:rPr lang="en-US" b="1" spc="0" dirty="0">
                <a:ln w="22225">
                  <a:solidFill>
                    <a:schemeClr val="accent2"/>
                  </a:solidFill>
                  <a:prstDash val="solid"/>
                </a:ln>
                <a:solidFill>
                  <a:schemeClr val="accent2">
                    <a:lumMod val="75000"/>
                  </a:schemeClr>
                </a:solidFill>
              </a:rPr>
              <a:t>Definitions</a:t>
            </a:r>
          </a:p>
        </p:txBody>
      </p:sp>
      <p:sp>
        <p:nvSpPr>
          <p:cNvPr id="3" name="Content Placeholder 2">
            <a:extLst>
              <a:ext uri="{FF2B5EF4-FFF2-40B4-BE49-F238E27FC236}">
                <a16:creationId xmlns:a16="http://schemas.microsoft.com/office/drawing/2014/main" id="{3D328E33-A44A-5480-55AC-0398917A70A4}"/>
              </a:ext>
            </a:extLst>
          </p:cNvPr>
          <p:cNvSpPr>
            <a:spLocks noGrp="1"/>
          </p:cNvSpPr>
          <p:nvPr>
            <p:ph idx="1"/>
          </p:nvPr>
        </p:nvSpPr>
        <p:spPr/>
        <p:txBody>
          <a:bodyPr>
            <a:normAutofit/>
          </a:bodyPr>
          <a:lstStyle/>
          <a:p>
            <a:r>
              <a:rPr lang="en-US" sz="1800" b="1" dirty="0"/>
              <a:t>What is a conservation needs assessment?</a:t>
            </a:r>
          </a:p>
          <a:p>
            <a:pPr lvl="1"/>
            <a:r>
              <a:rPr lang="en-US" sz="1400" dirty="0"/>
              <a:t>An analysis of the local natural resources and resource-based land uses needing increased conservation attention.</a:t>
            </a:r>
          </a:p>
          <a:p>
            <a:pPr lvl="1"/>
            <a:r>
              <a:rPr lang="en-US" sz="1400" dirty="0"/>
              <a:t>The process seeks to objectively and consistently identify priority areas and their conservation needs </a:t>
            </a:r>
          </a:p>
          <a:p>
            <a:pPr marL="0" indent="0">
              <a:buNone/>
            </a:pPr>
            <a:r>
              <a:rPr lang="en-US" sz="1400" dirty="0"/>
              <a:t>	</a:t>
            </a:r>
            <a:r>
              <a:rPr lang="en-US" sz="1400" b="1" dirty="0"/>
              <a:t>Example:</a:t>
            </a:r>
          </a:p>
          <a:p>
            <a:pPr marL="0" indent="0">
              <a:buNone/>
            </a:pPr>
            <a:r>
              <a:rPr lang="en-US" sz="1400" dirty="0"/>
              <a:t>	Pastureland- the need to control Tropical Soda Apple or Smut Grass for a cattle operation (increase forage prod.)</a:t>
            </a:r>
          </a:p>
          <a:p>
            <a:pPr marL="0" indent="0">
              <a:buNone/>
            </a:pPr>
            <a:r>
              <a:rPr lang="en-US" sz="1400" dirty="0"/>
              <a:t>	Cropland- the need for efficiencies in water conservation through irrigation/micro-irrigation</a:t>
            </a:r>
          </a:p>
          <a:p>
            <a:pPr marL="0" indent="0">
              <a:buNone/>
            </a:pPr>
            <a:endParaRPr lang="en-US" sz="1800" b="1" dirty="0"/>
          </a:p>
          <a:p>
            <a:pPr marL="0" indent="0">
              <a:buNone/>
            </a:pPr>
            <a:r>
              <a:rPr lang="en-US" sz="1800" b="1" dirty="0"/>
              <a:t>What is a High Priority Area?</a:t>
            </a:r>
          </a:p>
          <a:p>
            <a:pPr lvl="1">
              <a:buFont typeface="Courier New" panose="02070309020205020404" pitchFamily="49" charset="0"/>
              <a:buChar char="o"/>
            </a:pPr>
            <a:r>
              <a:rPr lang="en-US" sz="1400" dirty="0"/>
              <a:t>Geographic areas or watersheds that may need special consideration for funding</a:t>
            </a:r>
          </a:p>
          <a:p>
            <a:pPr marL="0" indent="0">
              <a:buNone/>
            </a:pPr>
            <a:r>
              <a:rPr lang="en-US" sz="1400" dirty="0"/>
              <a:t>	</a:t>
            </a:r>
            <a:r>
              <a:rPr lang="en-US" sz="1400" b="1" dirty="0"/>
              <a:t>Example: </a:t>
            </a:r>
          </a:p>
          <a:p>
            <a:pPr marL="0" indent="0">
              <a:buNone/>
            </a:pPr>
            <a:r>
              <a:rPr lang="en-US" sz="1400" dirty="0"/>
              <a:t>	Longleaf Pine Initiative- historic range/restoration efforts</a:t>
            </a:r>
          </a:p>
          <a:p>
            <a:pPr marL="0" indent="0">
              <a:buNone/>
            </a:pPr>
            <a:endParaRPr lang="en-US" sz="1400" dirty="0"/>
          </a:p>
        </p:txBody>
      </p:sp>
      <p:sp>
        <p:nvSpPr>
          <p:cNvPr id="4" name="Slide Number Placeholder 3">
            <a:extLst>
              <a:ext uri="{FF2B5EF4-FFF2-40B4-BE49-F238E27FC236}">
                <a16:creationId xmlns:a16="http://schemas.microsoft.com/office/drawing/2014/main" id="{F526F19D-2882-0176-62A6-2FB44E0BE8CB}"/>
              </a:ext>
            </a:extLst>
          </p:cNvPr>
          <p:cNvSpPr>
            <a:spLocks noGrp="1"/>
          </p:cNvSpPr>
          <p:nvPr>
            <p:ph type="sldNum" sz="quarter" idx="12"/>
          </p:nvPr>
        </p:nvSpPr>
        <p:spPr/>
        <p:txBody>
          <a:bodyPr/>
          <a:lstStyle/>
          <a:p>
            <a:fld id="{E371547C-D437-4585-A3A6-708E25E54411}" type="slidenum">
              <a:rPr lang="en-US" smtClean="0"/>
              <a:t>10</a:t>
            </a:fld>
            <a:endParaRPr lang="en-US"/>
          </a:p>
        </p:txBody>
      </p:sp>
    </p:spTree>
    <p:extLst>
      <p:ext uri="{BB962C8B-B14F-4D97-AF65-F5344CB8AC3E}">
        <p14:creationId xmlns:p14="http://schemas.microsoft.com/office/powerpoint/2010/main" val="197100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9A4D-C64D-4785-5088-619D373E0B00}"/>
              </a:ext>
            </a:extLst>
          </p:cNvPr>
          <p:cNvSpPr>
            <a:spLocks noGrp="1"/>
          </p:cNvSpPr>
          <p:nvPr>
            <p:ph type="title"/>
          </p:nvPr>
        </p:nvSpPr>
        <p:spPr/>
        <p:txBody>
          <a:bodyPr/>
          <a:lstStyle/>
          <a:p>
            <a:r>
              <a:rPr lang="en-US" b="1" spc="0" dirty="0">
                <a:ln w="22225">
                  <a:solidFill>
                    <a:schemeClr val="accent2"/>
                  </a:solidFill>
                  <a:prstDash val="solid"/>
                </a:ln>
                <a:solidFill>
                  <a:schemeClr val="accent2">
                    <a:lumMod val="75000"/>
                  </a:schemeClr>
                </a:solidFill>
              </a:rPr>
              <a:t>Definitions cont..	</a:t>
            </a:r>
          </a:p>
        </p:txBody>
      </p:sp>
      <p:sp>
        <p:nvSpPr>
          <p:cNvPr id="3" name="Content Placeholder 2">
            <a:extLst>
              <a:ext uri="{FF2B5EF4-FFF2-40B4-BE49-F238E27FC236}">
                <a16:creationId xmlns:a16="http://schemas.microsoft.com/office/drawing/2014/main" id="{C242D447-DA4B-8DD0-C397-F9E847EDFFEA}"/>
              </a:ext>
            </a:extLst>
          </p:cNvPr>
          <p:cNvSpPr>
            <a:spLocks noGrp="1"/>
          </p:cNvSpPr>
          <p:nvPr>
            <p:ph idx="1"/>
          </p:nvPr>
        </p:nvSpPr>
        <p:spPr/>
        <p:txBody>
          <a:bodyPr>
            <a:normAutofit fontScale="25000" lnSpcReduction="20000"/>
          </a:bodyPr>
          <a:lstStyle/>
          <a:p>
            <a:pPr marL="0" indent="0">
              <a:buNone/>
            </a:pPr>
            <a:r>
              <a:rPr lang="en-US" sz="8000" b="1" dirty="0"/>
              <a:t>What is a USDA (NRCS) Program?</a:t>
            </a:r>
          </a:p>
          <a:p>
            <a:r>
              <a:rPr lang="en-US" sz="6400" dirty="0"/>
              <a:t>Environmental Quality Incentives Program (EQIP)</a:t>
            </a:r>
          </a:p>
          <a:p>
            <a:r>
              <a:rPr lang="en-US" sz="6400" dirty="0"/>
              <a:t>Conservation Stewardship Program (CSP)</a:t>
            </a:r>
          </a:p>
          <a:p>
            <a:r>
              <a:rPr lang="en-US" sz="6400" dirty="0"/>
              <a:t>Agricultural Conservation Easement Program (ACEP)</a:t>
            </a:r>
          </a:p>
          <a:p>
            <a:pPr lvl="1"/>
            <a:r>
              <a:rPr lang="en-US" sz="5600" dirty="0"/>
              <a:t>Wetland Reserve Easement</a:t>
            </a:r>
          </a:p>
          <a:p>
            <a:pPr lvl="1"/>
            <a:r>
              <a:rPr lang="en-US" sz="5600" dirty="0"/>
              <a:t>Agricultural Land Easement</a:t>
            </a:r>
          </a:p>
          <a:p>
            <a:pPr lvl="1"/>
            <a:endParaRPr lang="en-US" sz="3200" dirty="0"/>
          </a:p>
          <a:p>
            <a:pPr lvl="1"/>
            <a:endParaRPr lang="en-US" sz="3200" dirty="0"/>
          </a:p>
          <a:p>
            <a:pPr marL="0" indent="0">
              <a:buNone/>
            </a:pPr>
            <a:r>
              <a:rPr lang="en-US" sz="8000" b="1" dirty="0"/>
              <a:t>What is a resource concern?</a:t>
            </a:r>
          </a:p>
          <a:p>
            <a:r>
              <a:rPr lang="en-US" sz="6400" dirty="0"/>
              <a:t>Degraded plant condition- excessive plant pest pressure</a:t>
            </a:r>
          </a:p>
          <a:p>
            <a:pPr marL="0" indent="0">
              <a:buNone/>
            </a:pPr>
            <a:r>
              <a:rPr lang="en-US" sz="7200" dirty="0"/>
              <a:t>Example: Large presence of Tropical Soda Apple and associated impact on the overall forage quality and availability</a:t>
            </a:r>
          </a:p>
          <a:p>
            <a:pPr marL="457200" lvl="1" indent="0">
              <a:buNone/>
            </a:pPr>
            <a:endParaRPr lang="en-US" sz="3200" dirty="0"/>
          </a:p>
          <a:p>
            <a:pPr marL="457200" lvl="1"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99B4417C-2BF4-8E84-07CA-8274D1965EA1}"/>
              </a:ext>
            </a:extLst>
          </p:cNvPr>
          <p:cNvSpPr>
            <a:spLocks noGrp="1"/>
          </p:cNvSpPr>
          <p:nvPr>
            <p:ph type="sldNum" sz="quarter" idx="12"/>
          </p:nvPr>
        </p:nvSpPr>
        <p:spPr/>
        <p:txBody>
          <a:bodyPr/>
          <a:lstStyle/>
          <a:p>
            <a:fld id="{E371547C-D437-4585-A3A6-708E25E54411}" type="slidenum">
              <a:rPr lang="en-US" smtClean="0"/>
              <a:t>11</a:t>
            </a:fld>
            <a:endParaRPr lang="en-US"/>
          </a:p>
        </p:txBody>
      </p:sp>
    </p:spTree>
    <p:extLst>
      <p:ext uri="{BB962C8B-B14F-4D97-AF65-F5344CB8AC3E}">
        <p14:creationId xmlns:p14="http://schemas.microsoft.com/office/powerpoint/2010/main" val="9422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E300-E2BD-BC91-7ABE-3032535878B5}"/>
              </a:ext>
            </a:extLst>
          </p:cNvPr>
          <p:cNvSpPr>
            <a:spLocks noGrp="1"/>
          </p:cNvSpPr>
          <p:nvPr>
            <p:ph type="title"/>
          </p:nvPr>
        </p:nvSpPr>
        <p:spPr>
          <a:xfrm>
            <a:off x="1097280" y="650588"/>
            <a:ext cx="10058400" cy="968440"/>
          </a:xfrm>
        </p:spPr>
        <p:txBody>
          <a:bodyPr/>
          <a:lstStyle/>
          <a:p>
            <a:pPr algn="ctr"/>
            <a:r>
              <a:rPr lang="en-US" b="1" spc="0" dirty="0">
                <a:ln w="22225">
                  <a:solidFill>
                    <a:schemeClr val="accent2"/>
                  </a:solidFill>
                  <a:prstDash val="solid"/>
                </a:ln>
                <a:solidFill>
                  <a:schemeClr val="accent2">
                    <a:lumMod val="75000"/>
                  </a:schemeClr>
                </a:solidFill>
              </a:rPr>
              <a:t>Who should be a Participant?</a:t>
            </a:r>
          </a:p>
        </p:txBody>
      </p:sp>
      <p:sp>
        <p:nvSpPr>
          <p:cNvPr id="3" name="Content Placeholder 2">
            <a:extLst>
              <a:ext uri="{FF2B5EF4-FFF2-40B4-BE49-F238E27FC236}">
                <a16:creationId xmlns:a16="http://schemas.microsoft.com/office/drawing/2014/main" id="{A8789E5F-7079-AE72-6C56-C787124473D5}"/>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b="1" dirty="0"/>
              <a:t>Staff &amp; Supervisors of your Soil and Water Conservation District (SWCD) -Mandatory</a:t>
            </a:r>
          </a:p>
          <a:p>
            <a:pPr>
              <a:buFont typeface="Wingdings" panose="05000000000000000000" pitchFamily="2" charset="2"/>
              <a:buChar char="q"/>
            </a:pPr>
            <a:r>
              <a:rPr lang="en-US" b="1" dirty="0"/>
              <a:t>Natural Resources Conservation Service (NRCS) District Conservationist- Mandatory</a:t>
            </a:r>
          </a:p>
          <a:p>
            <a:pPr>
              <a:buFont typeface="Wingdings" panose="05000000000000000000" pitchFamily="2" charset="2"/>
              <a:buChar char="q"/>
            </a:pPr>
            <a:r>
              <a:rPr lang="en-US" b="1" dirty="0"/>
              <a:t>Association of Florida Conservation Districts (AFCD)- Mandatory</a:t>
            </a:r>
          </a:p>
          <a:p>
            <a:pPr>
              <a:buFont typeface="Wingdings" panose="05000000000000000000" pitchFamily="2" charset="2"/>
              <a:buChar char="q"/>
            </a:pPr>
            <a:r>
              <a:rPr lang="en-US" b="1" dirty="0"/>
              <a:t>Suggested participants to include but not limited to:</a:t>
            </a:r>
          </a:p>
          <a:p>
            <a:pPr lvl="1"/>
            <a:r>
              <a:rPr lang="en-US" dirty="0"/>
              <a:t>State Natural Resources Agencies</a:t>
            </a:r>
          </a:p>
          <a:p>
            <a:pPr lvl="1"/>
            <a:r>
              <a:rPr lang="en-US" dirty="0"/>
              <a:t>Federal Natural Resources Agencies</a:t>
            </a:r>
          </a:p>
          <a:p>
            <a:pPr lvl="1"/>
            <a:r>
              <a:rPr lang="en-US" dirty="0"/>
              <a:t>FDACS/OAWP </a:t>
            </a:r>
          </a:p>
          <a:p>
            <a:pPr lvl="1"/>
            <a:r>
              <a:rPr lang="en-US" dirty="0"/>
              <a:t>Florida Forest Service</a:t>
            </a:r>
          </a:p>
          <a:p>
            <a:pPr lvl="1"/>
            <a:r>
              <a:rPr lang="en-US" dirty="0"/>
              <a:t>Local Cattleman’s Association Members</a:t>
            </a:r>
          </a:p>
          <a:p>
            <a:pPr lvl="1"/>
            <a:r>
              <a:rPr lang="en-US" dirty="0"/>
              <a:t>UF/IFAS Extension County Agents </a:t>
            </a:r>
          </a:p>
          <a:p>
            <a:pPr lvl="1"/>
            <a:r>
              <a:rPr lang="en-US" dirty="0"/>
              <a:t>Florida Fish and Wildlife Conservation Commission </a:t>
            </a:r>
          </a:p>
          <a:p>
            <a:pPr lvl="1"/>
            <a:r>
              <a:rPr lang="en-US" dirty="0"/>
              <a:t>Local Landowners/Farmers/Ranchers/Producers</a:t>
            </a:r>
          </a:p>
          <a:p>
            <a:pPr lvl="1"/>
            <a:r>
              <a:rPr lang="en-US" dirty="0"/>
              <a:t>Professionals representing agricultural and natural resource interests</a:t>
            </a:r>
          </a:p>
        </p:txBody>
      </p:sp>
      <p:sp>
        <p:nvSpPr>
          <p:cNvPr id="4" name="Slide Number Placeholder 3">
            <a:extLst>
              <a:ext uri="{FF2B5EF4-FFF2-40B4-BE49-F238E27FC236}">
                <a16:creationId xmlns:a16="http://schemas.microsoft.com/office/drawing/2014/main" id="{3C4D2423-CECE-C731-6937-FD6B0B2E2921}"/>
              </a:ext>
            </a:extLst>
          </p:cNvPr>
          <p:cNvSpPr>
            <a:spLocks noGrp="1"/>
          </p:cNvSpPr>
          <p:nvPr>
            <p:ph type="sldNum" sz="quarter" idx="12"/>
          </p:nvPr>
        </p:nvSpPr>
        <p:spPr/>
        <p:txBody>
          <a:bodyPr/>
          <a:lstStyle/>
          <a:p>
            <a:fld id="{E371547C-D437-4585-A3A6-708E25E54411}" type="slidenum">
              <a:rPr lang="en-US" smtClean="0"/>
              <a:t>12</a:t>
            </a:fld>
            <a:endParaRPr lang="en-US"/>
          </a:p>
        </p:txBody>
      </p:sp>
    </p:spTree>
    <p:extLst>
      <p:ext uri="{BB962C8B-B14F-4D97-AF65-F5344CB8AC3E}">
        <p14:creationId xmlns:p14="http://schemas.microsoft.com/office/powerpoint/2010/main" val="289982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5F76-E5F9-A371-000C-D9AC0ED4CDD7}"/>
              </a:ext>
            </a:extLst>
          </p:cNvPr>
          <p:cNvSpPr>
            <a:spLocks noGrp="1"/>
          </p:cNvSpPr>
          <p:nvPr>
            <p:ph type="title"/>
          </p:nvPr>
        </p:nvSpPr>
        <p:spPr/>
        <p:txBody>
          <a:bodyPr/>
          <a:lstStyle/>
          <a:p>
            <a:pPr algn="ctr"/>
            <a:r>
              <a:rPr lang="en-US" b="1" spc="0" dirty="0">
                <a:ln w="22225">
                  <a:solidFill>
                    <a:schemeClr val="accent2"/>
                  </a:solidFill>
                  <a:prstDash val="solid"/>
                </a:ln>
                <a:solidFill>
                  <a:schemeClr val="accent2">
                    <a:lumMod val="75000"/>
                  </a:schemeClr>
                </a:solidFill>
              </a:rPr>
              <a:t>Meeting Invitations and Publications 	</a:t>
            </a:r>
          </a:p>
        </p:txBody>
      </p:sp>
      <p:graphicFrame>
        <p:nvGraphicFramePr>
          <p:cNvPr id="6" name="Content Placeholder 2">
            <a:extLst>
              <a:ext uri="{FF2B5EF4-FFF2-40B4-BE49-F238E27FC236}">
                <a16:creationId xmlns:a16="http://schemas.microsoft.com/office/drawing/2014/main" id="{6CA466A0-AAEC-E91A-34BE-19B54B30578C}"/>
              </a:ext>
            </a:extLst>
          </p:cNvPr>
          <p:cNvGraphicFramePr>
            <a:graphicFrameLocks noGrp="1"/>
          </p:cNvGraphicFramePr>
          <p:nvPr>
            <p:ph idx="1"/>
            <p:extLst>
              <p:ext uri="{D42A27DB-BD31-4B8C-83A1-F6EECF244321}">
                <p14:modId xmlns:p14="http://schemas.microsoft.com/office/powerpoint/2010/main" val="267954232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1F577D7-8EEC-CD14-F5D1-8686538A5F33}"/>
              </a:ext>
            </a:extLst>
          </p:cNvPr>
          <p:cNvSpPr>
            <a:spLocks noGrp="1"/>
          </p:cNvSpPr>
          <p:nvPr>
            <p:ph type="sldNum" sz="quarter" idx="12"/>
          </p:nvPr>
        </p:nvSpPr>
        <p:spPr/>
        <p:txBody>
          <a:bodyPr/>
          <a:lstStyle/>
          <a:p>
            <a:fld id="{E371547C-D437-4585-A3A6-708E25E54411}" type="slidenum">
              <a:rPr lang="en-US" smtClean="0"/>
              <a:t>13</a:t>
            </a:fld>
            <a:endParaRPr lang="en-US"/>
          </a:p>
        </p:txBody>
      </p:sp>
    </p:spTree>
    <p:extLst>
      <p:ext uri="{BB962C8B-B14F-4D97-AF65-F5344CB8AC3E}">
        <p14:creationId xmlns:p14="http://schemas.microsoft.com/office/powerpoint/2010/main" val="405379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71ED-58EE-D282-0E0B-5421EA1AFD13}"/>
              </a:ext>
            </a:extLst>
          </p:cNvPr>
          <p:cNvSpPr>
            <a:spLocks noGrp="1"/>
          </p:cNvSpPr>
          <p:nvPr>
            <p:ph type="title"/>
          </p:nvPr>
        </p:nvSpPr>
        <p:spPr/>
        <p:txBody>
          <a:bodyPr/>
          <a:lstStyle/>
          <a:p>
            <a:pPr algn="ctr"/>
            <a:r>
              <a:rPr lang="en-US" b="1" spc="0" dirty="0">
                <a:ln w="22225">
                  <a:solidFill>
                    <a:schemeClr val="accent2"/>
                  </a:solidFill>
                  <a:prstDash val="solid"/>
                </a:ln>
                <a:solidFill>
                  <a:schemeClr val="accent2">
                    <a:lumMod val="75000"/>
                  </a:schemeClr>
                </a:solidFill>
              </a:rPr>
              <a:t>Outreach</a:t>
            </a:r>
            <a:endParaRPr lang="en-US" dirty="0"/>
          </a:p>
        </p:txBody>
      </p:sp>
      <p:sp>
        <p:nvSpPr>
          <p:cNvPr id="4" name="Content Placeholder 3">
            <a:extLst>
              <a:ext uri="{FF2B5EF4-FFF2-40B4-BE49-F238E27FC236}">
                <a16:creationId xmlns:a16="http://schemas.microsoft.com/office/drawing/2014/main" id="{F90287C1-1605-BE9D-7237-99A465F27AAE}"/>
              </a:ext>
            </a:extLst>
          </p:cNvPr>
          <p:cNvSpPr>
            <a:spLocks noGrp="1"/>
          </p:cNvSpPr>
          <p:nvPr>
            <p:ph sz="half" idx="2"/>
          </p:nvPr>
        </p:nvSpPr>
        <p:spPr>
          <a:xfrm>
            <a:off x="6217920" y="2623127"/>
            <a:ext cx="4937760" cy="3245968"/>
          </a:xfrm>
        </p:spPr>
        <p:txBody>
          <a:bodyPr/>
          <a:lstStyle/>
          <a:p>
            <a:r>
              <a:rPr lang="en-US" dirty="0"/>
              <a:t>Community outreach is one of the best ways to gain participation at your Local Work Group Meeting. Create flyers and post them at your Local County Offices, your District website and/or Facebook page, and anywhere in your County that will catch the attention of producers/landowners/conservationists.</a:t>
            </a:r>
          </a:p>
        </p:txBody>
      </p:sp>
      <p:sp>
        <p:nvSpPr>
          <p:cNvPr id="5" name="Slide Number Placeholder 4">
            <a:extLst>
              <a:ext uri="{FF2B5EF4-FFF2-40B4-BE49-F238E27FC236}">
                <a16:creationId xmlns:a16="http://schemas.microsoft.com/office/drawing/2014/main" id="{FE955859-9663-541B-86BE-E217CD5ABDEE}"/>
              </a:ext>
            </a:extLst>
          </p:cNvPr>
          <p:cNvSpPr>
            <a:spLocks noGrp="1"/>
          </p:cNvSpPr>
          <p:nvPr>
            <p:ph type="sldNum" sz="quarter" idx="12"/>
          </p:nvPr>
        </p:nvSpPr>
        <p:spPr/>
        <p:txBody>
          <a:bodyPr/>
          <a:lstStyle/>
          <a:p>
            <a:fld id="{E371547C-D437-4585-A3A6-708E25E54411}" type="slidenum">
              <a:rPr lang="en-US" smtClean="0"/>
              <a:t>14</a:t>
            </a:fld>
            <a:endParaRPr lang="en-US"/>
          </a:p>
        </p:txBody>
      </p:sp>
      <p:graphicFrame>
        <p:nvGraphicFramePr>
          <p:cNvPr id="6" name="Content Placeholder 5">
            <a:extLst>
              <a:ext uri="{FF2B5EF4-FFF2-40B4-BE49-F238E27FC236}">
                <a16:creationId xmlns:a16="http://schemas.microsoft.com/office/drawing/2014/main" id="{20239865-70CE-8C8F-3271-5FFAB546BBF0}"/>
              </a:ext>
            </a:extLst>
          </p:cNvPr>
          <p:cNvGraphicFramePr>
            <a:graphicFrameLocks noGrp="1" noChangeAspect="1"/>
          </p:cNvGraphicFramePr>
          <p:nvPr>
            <p:ph sz="half" idx="1"/>
            <p:extLst>
              <p:ext uri="{D42A27DB-BD31-4B8C-83A1-F6EECF244321}">
                <p14:modId xmlns:p14="http://schemas.microsoft.com/office/powerpoint/2010/main" val="2821866161"/>
              </p:ext>
            </p:extLst>
          </p:nvPr>
        </p:nvGraphicFramePr>
        <p:xfrm>
          <a:off x="2263775" y="1846263"/>
          <a:ext cx="2603500" cy="4022725"/>
        </p:xfrm>
        <a:graphic>
          <a:graphicData uri="http://schemas.openxmlformats.org/presentationml/2006/ole">
            <mc:AlternateContent xmlns:mc="http://schemas.openxmlformats.org/markup-compatibility/2006">
              <mc:Choice xmlns:v="urn:schemas-microsoft-com:vml" Requires="v">
                <p:oleObj name="Acrobat Document" r:id="rId2" imgW="7543712" imgH="11658366" progId="Acrobat.Document.2017">
                  <p:embed/>
                </p:oleObj>
              </mc:Choice>
              <mc:Fallback>
                <p:oleObj name="Acrobat Document" r:id="rId2" imgW="7543712" imgH="11658366" progId="Acrobat.Document.2017">
                  <p:embed/>
                  <p:pic>
                    <p:nvPicPr>
                      <p:cNvPr id="0" name=""/>
                      <p:cNvPicPr/>
                      <p:nvPr/>
                    </p:nvPicPr>
                    <p:blipFill>
                      <a:blip r:embed="rId3"/>
                      <a:stretch>
                        <a:fillRect/>
                      </a:stretch>
                    </p:blipFill>
                    <p:spPr>
                      <a:xfrm>
                        <a:off x="2263775" y="1846263"/>
                        <a:ext cx="2603500" cy="4022725"/>
                      </a:xfrm>
                      <a:prstGeom prst="rect">
                        <a:avLst/>
                      </a:prstGeom>
                    </p:spPr>
                  </p:pic>
                </p:oleObj>
              </mc:Fallback>
            </mc:AlternateContent>
          </a:graphicData>
        </a:graphic>
      </p:graphicFrame>
    </p:spTree>
    <p:extLst>
      <p:ext uri="{BB962C8B-B14F-4D97-AF65-F5344CB8AC3E}">
        <p14:creationId xmlns:p14="http://schemas.microsoft.com/office/powerpoint/2010/main" val="63463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FDD5-82DB-1771-C145-3FE8E95B1427}"/>
              </a:ext>
            </a:extLst>
          </p:cNvPr>
          <p:cNvSpPr>
            <a:spLocks noGrp="1"/>
          </p:cNvSpPr>
          <p:nvPr>
            <p:ph type="title"/>
          </p:nvPr>
        </p:nvSpPr>
        <p:spPr/>
        <p:txBody>
          <a:bodyPr/>
          <a:lstStyle/>
          <a:p>
            <a:pPr algn="ctr"/>
            <a:r>
              <a:rPr lang="en-US" b="1" spc="0" dirty="0">
                <a:ln w="22225">
                  <a:solidFill>
                    <a:schemeClr val="accent2"/>
                  </a:solidFill>
                  <a:prstDash val="solid"/>
                </a:ln>
                <a:solidFill>
                  <a:schemeClr val="accent2">
                    <a:lumMod val="75000"/>
                  </a:schemeClr>
                </a:solidFill>
              </a:rPr>
              <a:t>Local Working Group Website	</a:t>
            </a:r>
          </a:p>
        </p:txBody>
      </p:sp>
      <p:sp>
        <p:nvSpPr>
          <p:cNvPr id="3" name="Content Placeholder 2">
            <a:extLst>
              <a:ext uri="{FF2B5EF4-FFF2-40B4-BE49-F238E27FC236}">
                <a16:creationId xmlns:a16="http://schemas.microsoft.com/office/drawing/2014/main" id="{EAF2444C-D836-9BBC-480F-67515C61799C}"/>
              </a:ext>
            </a:extLst>
          </p:cNvPr>
          <p:cNvSpPr>
            <a:spLocks noGrp="1"/>
          </p:cNvSpPr>
          <p:nvPr>
            <p:ph idx="1"/>
          </p:nvPr>
        </p:nvSpPr>
        <p:spPr/>
        <p:txBody>
          <a:bodyPr/>
          <a:lstStyle/>
          <a:p>
            <a:pPr marL="0" indent="0" algn="ctr">
              <a:buNone/>
            </a:pPr>
            <a:r>
              <a:rPr lang="en-US" dirty="0"/>
              <a:t>We are working on a LWG page on the AFCD website. Once completed, this will be your one stop shop to all things LWG related. You will have access to the Introductory Packet here along with many other resources to help conduct a successful LWG meeting. </a:t>
            </a:r>
          </a:p>
          <a:p>
            <a:pPr marL="0" indent="0" algn="ctr">
              <a:buNone/>
            </a:pPr>
            <a:endParaRPr lang="en-US" dirty="0"/>
          </a:p>
          <a:p>
            <a:pPr marL="0" indent="0" algn="ctr">
              <a:buNone/>
            </a:pPr>
            <a:endParaRPr lang="en-US" dirty="0"/>
          </a:p>
          <a:p>
            <a:pPr marL="0" indent="0" algn="ctr">
              <a:buNone/>
            </a:pPr>
            <a:r>
              <a:rPr lang="en-US" dirty="0">
                <a:hlinkClick r:id="rId2"/>
              </a:rPr>
              <a:t>Local Working Groups | Association of Florida Conservation Districts (afcd.us)</a:t>
            </a:r>
            <a:endParaRPr lang="en-US" dirty="0"/>
          </a:p>
        </p:txBody>
      </p:sp>
      <p:sp>
        <p:nvSpPr>
          <p:cNvPr id="4" name="Slide Number Placeholder 3">
            <a:extLst>
              <a:ext uri="{FF2B5EF4-FFF2-40B4-BE49-F238E27FC236}">
                <a16:creationId xmlns:a16="http://schemas.microsoft.com/office/drawing/2014/main" id="{CCCF28CE-25D8-8A7F-B91C-A3AECEDC4BF3}"/>
              </a:ext>
            </a:extLst>
          </p:cNvPr>
          <p:cNvSpPr>
            <a:spLocks noGrp="1"/>
          </p:cNvSpPr>
          <p:nvPr>
            <p:ph type="sldNum" sz="quarter" idx="12"/>
          </p:nvPr>
        </p:nvSpPr>
        <p:spPr/>
        <p:txBody>
          <a:bodyPr/>
          <a:lstStyle/>
          <a:p>
            <a:fld id="{E371547C-D437-4585-A3A6-708E25E54411}" type="slidenum">
              <a:rPr lang="en-US" smtClean="0"/>
              <a:t>15</a:t>
            </a:fld>
            <a:endParaRPr lang="en-US"/>
          </a:p>
        </p:txBody>
      </p:sp>
    </p:spTree>
    <p:extLst>
      <p:ext uri="{BB962C8B-B14F-4D97-AF65-F5344CB8AC3E}">
        <p14:creationId xmlns:p14="http://schemas.microsoft.com/office/powerpoint/2010/main" val="193697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A77DD2C1-0122-44FD-8A7F-7BC5E8565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9FDD5-82DB-1771-C145-3FE8E95B1427}"/>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b="1">
                <a:ln w="22225">
                  <a:solidFill>
                    <a:schemeClr val="accent2"/>
                  </a:solidFill>
                  <a:prstDash val="solid"/>
                </a:ln>
                <a:solidFill>
                  <a:schemeClr val="tx1">
                    <a:lumMod val="85000"/>
                    <a:lumOff val="15000"/>
                  </a:schemeClr>
                </a:solidFill>
              </a:rPr>
              <a:t>Questions</a:t>
            </a:r>
          </a:p>
        </p:txBody>
      </p:sp>
      <p:pic>
        <p:nvPicPr>
          <p:cNvPr id="8" name="Graphic 7" descr="Help">
            <a:extLst>
              <a:ext uri="{FF2B5EF4-FFF2-40B4-BE49-F238E27FC236}">
                <a16:creationId xmlns:a16="http://schemas.microsoft.com/office/drawing/2014/main" id="{A56CA189-30DA-0325-9527-519D7D383C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cxnSp>
        <p:nvCxnSpPr>
          <p:cNvPr id="19" name="Straight Connector 18">
            <a:extLst>
              <a:ext uri="{FF2B5EF4-FFF2-40B4-BE49-F238E27FC236}">
                <a16:creationId xmlns:a16="http://schemas.microsoft.com/office/drawing/2014/main" id="{5A7B6757-994C-4B75-ABFE-D8F9E7609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6BC3A56-B546-4061-8E22-D2983771D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23A7353-9373-4700-8B89-F4F7BA2D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CCCF28CE-25D8-8A7F-B91C-A3AECEDC4BF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371547C-D437-4585-A3A6-708E25E54411}" type="slidenum">
              <a:rPr lang="en-US" smtClean="0"/>
              <a:pPr defTabSz="914400">
                <a:spcAft>
                  <a:spcPts val="600"/>
                </a:spcAft>
              </a:pPr>
              <a:t>16</a:t>
            </a:fld>
            <a:endParaRPr lang="en-US"/>
          </a:p>
        </p:txBody>
      </p:sp>
    </p:spTree>
    <p:extLst>
      <p:ext uri="{BB962C8B-B14F-4D97-AF65-F5344CB8AC3E}">
        <p14:creationId xmlns:p14="http://schemas.microsoft.com/office/powerpoint/2010/main" val="78201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9D3A0FC-5D74-4BAC-9DDB-68A942650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video game&#10;&#10;Description automatically generated with medium confidence">
            <a:extLst>
              <a:ext uri="{FF2B5EF4-FFF2-40B4-BE49-F238E27FC236}">
                <a16:creationId xmlns:a16="http://schemas.microsoft.com/office/drawing/2014/main" id="{94FC32B4-4CDF-360E-F6FE-53658E1DA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2070214"/>
            <a:ext cx="4001315" cy="2454139"/>
          </a:xfrm>
          <a:prstGeom prst="rect">
            <a:avLst/>
          </a:prstGeom>
        </p:spPr>
      </p:pic>
      <p:cxnSp>
        <p:nvCxnSpPr>
          <p:cNvPr id="20" name="Straight Connector 19">
            <a:extLst>
              <a:ext uri="{FF2B5EF4-FFF2-40B4-BE49-F238E27FC236}">
                <a16:creationId xmlns:a16="http://schemas.microsoft.com/office/drawing/2014/main" id="{69B36A11-4FA0-4989-A465-037DF52469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FD546D-F63E-1AA6-E5A4-73ECA98FA46C}"/>
              </a:ext>
            </a:extLst>
          </p:cNvPr>
          <p:cNvSpPr txBox="1"/>
          <p:nvPr/>
        </p:nvSpPr>
        <p:spPr>
          <a:xfrm>
            <a:off x="4974769" y="2198914"/>
            <a:ext cx="6574973" cy="3670180"/>
          </a:xfrm>
          <a:prstGeom prst="rect">
            <a:avLst/>
          </a:prstGeom>
        </p:spPr>
        <p:txBody>
          <a:bodyPr vert="horz" lIns="0" tIns="45720" rIns="0" bIns="45720" rtlCol="0">
            <a:normAutofit/>
          </a:bodyPr>
          <a:lstStyle/>
          <a:p>
            <a:pPr marL="0" marR="0">
              <a:spcBef>
                <a:spcPts val="0"/>
              </a:spcBef>
              <a:spcAft>
                <a:spcPts val="0"/>
              </a:spcAft>
            </a:pPr>
            <a:r>
              <a:rPr lang="en-US" sz="3600" b="1" dirty="0">
                <a:effectLst/>
                <a:ea typeface="Calibri" panose="020F0502020204030204" pitchFamily="34" charset="0"/>
              </a:rPr>
              <a:t>Kaylee Pate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Association of Florida Conservation Districts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Agreements &amp; Outreach Coordinator</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Post Office Box 1763</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Chiefland, Florida 32644</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3"/>
              </a:rPr>
              <a:t>Kaylee.pate@afcdfl.com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352-221-8531 | Cell</a:t>
            </a: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4"/>
              </a:rPr>
              <a:t>www.afcd.us</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22" name="Rectangle 21">
            <a:extLst>
              <a:ext uri="{FF2B5EF4-FFF2-40B4-BE49-F238E27FC236}">
                <a16:creationId xmlns:a16="http://schemas.microsoft.com/office/drawing/2014/main" id="{B8DB8C60-3B7D-46C5-B1A9-A295D8A48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B7006A8-EB46-45ED-977F-BC489E2B7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2B084B29-C07E-9FAC-C5CF-2E5C309ADDC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371547C-D437-4585-A3A6-708E25E54411}" type="slidenum">
              <a:rPr lang="en-US" smtClean="0"/>
              <a:pPr defTabSz="914400">
                <a:spcAft>
                  <a:spcPts val="600"/>
                </a:spcAft>
              </a:pPr>
              <a:t>17</a:t>
            </a:fld>
            <a:endParaRPr lang="en-US"/>
          </a:p>
        </p:txBody>
      </p:sp>
    </p:spTree>
    <p:extLst>
      <p:ext uri="{BB962C8B-B14F-4D97-AF65-F5344CB8AC3E}">
        <p14:creationId xmlns:p14="http://schemas.microsoft.com/office/powerpoint/2010/main" val="4468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0605-0941-7E3F-9E4C-F89FDFF5D7A3}"/>
              </a:ext>
            </a:extLst>
          </p:cNvPr>
          <p:cNvSpPr>
            <a:spLocks noGrp="1"/>
          </p:cNvSpPr>
          <p:nvPr>
            <p:ph type="title"/>
          </p:nvPr>
        </p:nvSpPr>
        <p:spPr>
          <a:xfrm>
            <a:off x="838200" y="1964542"/>
            <a:ext cx="10515595" cy="825792"/>
          </a:xfrm>
          <a:solidFill>
            <a:schemeClr val="accent1"/>
          </a:solidFill>
          <a:effectLst>
            <a:outerShdw blurRad="50800" dist="38100" dir="13500000" algn="br" rotWithShape="0">
              <a:prstClr val="black">
                <a:alpha val="40000"/>
              </a:prstClr>
            </a:outerShdw>
          </a:effectLst>
        </p:spPr>
        <p:txBody>
          <a:bodyPr anchor="b">
            <a:noAutofit/>
          </a:bodyPr>
          <a:lstStyle/>
          <a:p>
            <a:pPr algn="ctr"/>
            <a:r>
              <a:rPr lang="en-US" sz="6000" i="1" u="sng"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What is a Local Working Group?</a:t>
            </a:r>
          </a:p>
        </p:txBody>
      </p:sp>
      <p:sp>
        <p:nvSpPr>
          <p:cNvPr id="3" name="Content Placeholder 2">
            <a:extLst>
              <a:ext uri="{FF2B5EF4-FFF2-40B4-BE49-F238E27FC236}">
                <a16:creationId xmlns:a16="http://schemas.microsoft.com/office/drawing/2014/main" id="{8BA60A95-AB9D-256B-7FDB-26CB5947E60D}"/>
              </a:ext>
            </a:extLst>
          </p:cNvPr>
          <p:cNvSpPr>
            <a:spLocks noGrp="1"/>
          </p:cNvSpPr>
          <p:nvPr>
            <p:ph idx="1"/>
          </p:nvPr>
        </p:nvSpPr>
        <p:spPr>
          <a:xfrm>
            <a:off x="838200" y="3051160"/>
            <a:ext cx="10515595" cy="3071143"/>
          </a:xfrm>
        </p:spPr>
        <p:txBody>
          <a:bodyPr>
            <a:normAutofit fontScale="92500" lnSpcReduction="10000"/>
          </a:bodyPr>
          <a:lstStyle/>
          <a:p>
            <a:pPr marL="0" indent="0" algn="ctr">
              <a:lnSpc>
                <a:spcPct val="110000"/>
              </a:lnSpc>
              <a:buNone/>
            </a:pPr>
            <a:r>
              <a:rPr lang="en-US" sz="2800" b="0" i="0" dirty="0">
                <a:effectLst/>
                <a:latin typeface="Verdana" panose="020B0604030504040204" pitchFamily="34" charset="0"/>
              </a:rPr>
              <a:t>Local Working Groups are composed of agricultural producers, owners/operators of nonindustrial private forest land, professionals representing agricultural and natural resource interests, and individuals representing a variety of disciplines in the soil, water, wetland, plant, forestry, and wildlife sciences who are familiar with agricultural and natural resource issues in the local community.</a:t>
            </a:r>
          </a:p>
          <a:p>
            <a:pPr marL="0" indent="0" algn="ctr">
              <a:buNone/>
            </a:pPr>
            <a:endParaRPr lang="en-US" sz="2000" dirty="0">
              <a:latin typeface="Verdana" panose="020B0604030504040204" pitchFamily="34" charset="0"/>
            </a:endParaRPr>
          </a:p>
          <a:p>
            <a:pPr marL="0" indent="0" algn="ctr">
              <a:buNone/>
            </a:pPr>
            <a:endParaRPr lang="en-US" sz="2000" dirty="0"/>
          </a:p>
        </p:txBody>
      </p:sp>
      <p:sp>
        <p:nvSpPr>
          <p:cNvPr id="18" name="Slide Number Placeholder 17">
            <a:extLst>
              <a:ext uri="{FF2B5EF4-FFF2-40B4-BE49-F238E27FC236}">
                <a16:creationId xmlns:a16="http://schemas.microsoft.com/office/drawing/2014/main" id="{E604C12C-365E-02F6-8EA5-F3B82F13DCC8}"/>
              </a:ext>
            </a:extLst>
          </p:cNvPr>
          <p:cNvSpPr>
            <a:spLocks noGrp="1"/>
          </p:cNvSpPr>
          <p:nvPr>
            <p:ph type="sldNum" sz="quarter" idx="12"/>
          </p:nvPr>
        </p:nvSpPr>
        <p:spPr>
          <a:prstGeom prst="ellipse">
            <a:avLst/>
          </a:prstGeom>
        </p:spPr>
        <p:txBody>
          <a:bodyPr>
            <a:normAutofit/>
          </a:bodyPr>
          <a:lstStyle/>
          <a:p>
            <a:pPr>
              <a:lnSpc>
                <a:spcPct val="90000"/>
              </a:lnSpc>
              <a:spcAft>
                <a:spcPts val="600"/>
              </a:spcAft>
            </a:pPr>
            <a:r>
              <a:rPr lang="en-US" dirty="0"/>
              <a:t>2</a:t>
            </a:r>
          </a:p>
        </p:txBody>
      </p:sp>
      <p:pic>
        <p:nvPicPr>
          <p:cNvPr id="9" name="Graphic 8" descr="Farmer male outline">
            <a:extLst>
              <a:ext uri="{FF2B5EF4-FFF2-40B4-BE49-F238E27FC236}">
                <a16:creationId xmlns:a16="http://schemas.microsoft.com/office/drawing/2014/main" id="{A841CC09-B7BA-9C50-EE80-D0E6057040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098" y="552354"/>
            <a:ext cx="1151362" cy="1151362"/>
          </a:xfrm>
          <a:prstGeom prst="rect">
            <a:avLst/>
          </a:prstGeom>
          <a:effectLst>
            <a:outerShdw blurRad="50800" dist="38100" dir="2700000" algn="tl" rotWithShape="0">
              <a:prstClr val="black">
                <a:alpha val="40000"/>
              </a:prstClr>
            </a:outerShdw>
          </a:effectLst>
        </p:spPr>
      </p:pic>
      <p:pic>
        <p:nvPicPr>
          <p:cNvPr id="15" name="Graphic 14" descr="Water with solid fill">
            <a:extLst>
              <a:ext uri="{FF2B5EF4-FFF2-40B4-BE49-F238E27FC236}">
                <a16:creationId xmlns:a16="http://schemas.microsoft.com/office/drawing/2014/main" id="{839BD134-8D16-F952-C72C-522C83E86C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3536" y="552354"/>
            <a:ext cx="1151362" cy="1151362"/>
          </a:xfrm>
          <a:prstGeom prst="rect">
            <a:avLst/>
          </a:prstGeom>
          <a:effectLst>
            <a:outerShdw blurRad="50800" dist="38100" dir="2700000" algn="tl" rotWithShape="0">
              <a:prstClr val="black">
                <a:alpha val="40000"/>
              </a:prstClr>
            </a:outerShdw>
          </a:effectLst>
        </p:spPr>
      </p:pic>
      <p:pic>
        <p:nvPicPr>
          <p:cNvPr id="11" name="Graphic 10" descr="Tree With Roots with solid fill">
            <a:extLst>
              <a:ext uri="{FF2B5EF4-FFF2-40B4-BE49-F238E27FC236}">
                <a16:creationId xmlns:a16="http://schemas.microsoft.com/office/drawing/2014/main" id="{467E36D0-3D2E-225A-B45B-AB996751BD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0974" y="552354"/>
            <a:ext cx="1151362" cy="1151362"/>
          </a:xfrm>
          <a:prstGeom prst="rect">
            <a:avLst/>
          </a:prstGeom>
          <a:effectLst>
            <a:outerShdw blurRad="50800" dist="38100" dir="2700000" algn="tl" rotWithShape="0">
              <a:prstClr val="black">
                <a:alpha val="40000"/>
              </a:prstClr>
            </a:outerShdw>
          </a:effectLst>
        </p:spPr>
      </p:pic>
      <p:pic>
        <p:nvPicPr>
          <p:cNvPr id="17" name="Graphic 16" descr="Plant With Roots outline">
            <a:extLst>
              <a:ext uri="{FF2B5EF4-FFF2-40B4-BE49-F238E27FC236}">
                <a16:creationId xmlns:a16="http://schemas.microsoft.com/office/drawing/2014/main" id="{817487E9-FFD5-728B-2879-A48B7CF7F0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68412" y="552354"/>
            <a:ext cx="1151362" cy="1151362"/>
          </a:xfrm>
          <a:prstGeom prst="rect">
            <a:avLst/>
          </a:prstGeom>
          <a:effectLst>
            <a:outerShdw blurRad="50800" dist="38100" dir="2700000" algn="tl" rotWithShape="0">
              <a:prstClr val="black">
                <a:alpha val="40000"/>
              </a:prstClr>
            </a:outerShdw>
          </a:effectLst>
        </p:spPr>
      </p:pic>
      <p:pic>
        <p:nvPicPr>
          <p:cNvPr id="13" name="Graphic 12" descr="Crops outline">
            <a:extLst>
              <a:ext uri="{FF2B5EF4-FFF2-40B4-BE49-F238E27FC236}">
                <a16:creationId xmlns:a16="http://schemas.microsoft.com/office/drawing/2014/main" id="{D13E3D44-FBA6-9F10-986A-F13BB8DD27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55851" y="552354"/>
            <a:ext cx="1151362" cy="11513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886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375AA-26AE-C86C-681F-7A2107FD4F19}"/>
              </a:ext>
            </a:extLst>
          </p:cNvPr>
          <p:cNvSpPr>
            <a:spLocks noGrp="1"/>
          </p:cNvSpPr>
          <p:nvPr>
            <p:ph idx="1"/>
          </p:nvPr>
        </p:nvSpPr>
        <p:spPr>
          <a:xfrm>
            <a:off x="4955354" y="2106706"/>
            <a:ext cx="6282169" cy="3791477"/>
          </a:xfrm>
        </p:spPr>
        <p:txBody>
          <a:bodyPr>
            <a:normAutofit lnSpcReduction="10000"/>
          </a:bodyPr>
          <a:lstStyle/>
          <a:p>
            <a:pPr marL="0" indent="0" algn="ctr">
              <a:lnSpc>
                <a:spcPct val="150000"/>
              </a:lnSpc>
              <a:buNone/>
            </a:pPr>
            <a:r>
              <a:rPr lang="en-US" sz="2400" b="0" i="0" dirty="0">
                <a:effectLst/>
                <a:latin typeface="Verdana" panose="020B0604030504040204" pitchFamily="34" charset="0"/>
              </a:rPr>
              <a:t>Local Working Groups provide recommendations to the District Conservationist, </a:t>
            </a:r>
            <a:r>
              <a:rPr lang="en-US" sz="2400" dirty="0">
                <a:latin typeface="Verdana" panose="020B0604030504040204" pitchFamily="34" charset="0"/>
              </a:rPr>
              <a:t>State Technical Committee and the State </a:t>
            </a:r>
            <a:r>
              <a:rPr lang="en-US" sz="2400" b="0" i="0" dirty="0">
                <a:effectLst/>
                <a:latin typeface="Verdana" panose="020B0604030504040204" pitchFamily="34" charset="0"/>
              </a:rPr>
              <a:t>Conservationist on local natural resource priorities and criteria for conservation activities and programs.</a:t>
            </a:r>
            <a:endParaRPr lang="en-US" sz="2400" dirty="0"/>
          </a:p>
        </p:txBody>
      </p:sp>
      <p:sp>
        <p:nvSpPr>
          <p:cNvPr id="8" name="Slide Number Placeholder 7">
            <a:extLst>
              <a:ext uri="{FF2B5EF4-FFF2-40B4-BE49-F238E27FC236}">
                <a16:creationId xmlns:a16="http://schemas.microsoft.com/office/drawing/2014/main" id="{BDC3CD26-617C-F464-91A5-833A1717BF15}"/>
              </a:ext>
            </a:extLst>
          </p:cNvPr>
          <p:cNvSpPr>
            <a:spLocks noGrp="1"/>
          </p:cNvSpPr>
          <p:nvPr>
            <p:ph type="sldNum" sz="quarter" idx="12"/>
          </p:nvPr>
        </p:nvSpPr>
        <p:spPr/>
        <p:txBody>
          <a:bodyPr/>
          <a:lstStyle/>
          <a:p>
            <a:fld id="{E371547C-D437-4585-A3A6-708E25E54411}" type="slidenum">
              <a:rPr lang="en-US" smtClean="0"/>
              <a:t>3</a:t>
            </a:fld>
            <a:endParaRPr lang="en-US"/>
          </a:p>
        </p:txBody>
      </p:sp>
      <p:pic>
        <p:nvPicPr>
          <p:cNvPr id="7" name="Graphic 6" descr="Checklist outline">
            <a:extLst>
              <a:ext uri="{FF2B5EF4-FFF2-40B4-BE49-F238E27FC236}">
                <a16:creationId xmlns:a16="http://schemas.microsoft.com/office/drawing/2014/main" id="{DC20F3F6-990F-997D-DACA-599F38F7C5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7700" y="2335975"/>
            <a:ext cx="2928114" cy="2928114"/>
          </a:xfrm>
          <a:prstGeom prst="rect">
            <a:avLst/>
          </a:prstGeom>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4AB7CEED-6F13-69F2-F0E5-B99F43CD7EEC}"/>
              </a:ext>
            </a:extLst>
          </p:cNvPr>
          <p:cNvSpPr>
            <a:spLocks noGrp="1"/>
          </p:cNvSpPr>
          <p:nvPr>
            <p:ph type="title"/>
          </p:nvPr>
        </p:nvSpPr>
        <p:spPr/>
        <p:txBody>
          <a:bodyPr>
            <a:normAutofit/>
          </a:bodyPr>
          <a:lstStyle/>
          <a:p>
            <a:pPr algn="ctr"/>
            <a:r>
              <a:rPr lang="en-US" sz="4000" b="1" spc="0" dirty="0">
                <a:ln w="22225">
                  <a:solidFill>
                    <a:schemeClr val="accent2"/>
                  </a:solidFill>
                  <a:prstDash val="solid"/>
                </a:ln>
                <a:solidFill>
                  <a:schemeClr val="accent2">
                    <a:lumMod val="75000"/>
                  </a:schemeClr>
                </a:solidFill>
              </a:rPr>
              <a:t>Why is a Local Working Group Important?</a:t>
            </a:r>
          </a:p>
        </p:txBody>
      </p:sp>
    </p:spTree>
    <p:extLst>
      <p:ext uri="{BB962C8B-B14F-4D97-AF65-F5344CB8AC3E}">
        <p14:creationId xmlns:p14="http://schemas.microsoft.com/office/powerpoint/2010/main" val="184215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C85C-CB64-4DCF-36D0-26AD6EB42790}"/>
              </a:ext>
            </a:extLst>
          </p:cNvPr>
          <p:cNvSpPr>
            <a:spLocks noGrp="1"/>
          </p:cNvSpPr>
          <p:nvPr>
            <p:ph type="title"/>
          </p:nvPr>
        </p:nvSpPr>
        <p:spPr/>
        <p:txBody>
          <a:bodyPr>
            <a:normAutofit/>
          </a:bodyPr>
          <a:lstStyle/>
          <a:p>
            <a:pPr algn="ctr"/>
            <a:r>
              <a:rPr lang="en-US" sz="4000" b="1" spc="0" dirty="0">
                <a:ln w="22225">
                  <a:solidFill>
                    <a:schemeClr val="accent2"/>
                  </a:solidFill>
                  <a:prstDash val="solid"/>
                </a:ln>
                <a:solidFill>
                  <a:schemeClr val="accent2">
                    <a:lumMod val="75000"/>
                  </a:schemeClr>
                </a:solidFill>
                <a:effectLst>
                  <a:outerShdw blurRad="50800" dist="38100" dir="2700000" algn="tl" rotWithShape="0">
                    <a:prstClr val="black">
                      <a:alpha val="40000"/>
                    </a:prstClr>
                  </a:outerShdw>
                </a:effectLst>
              </a:rPr>
              <a:t>Role of the Soil &amp; Water Conservation District (SWCD)</a:t>
            </a:r>
          </a:p>
        </p:txBody>
      </p:sp>
      <p:sp>
        <p:nvSpPr>
          <p:cNvPr id="3" name="Content Placeholder 2">
            <a:extLst>
              <a:ext uri="{FF2B5EF4-FFF2-40B4-BE49-F238E27FC236}">
                <a16:creationId xmlns:a16="http://schemas.microsoft.com/office/drawing/2014/main" id="{D162B121-DC08-25AF-06A0-2D5BDBA040C0}"/>
              </a:ext>
            </a:extLst>
          </p:cNvPr>
          <p:cNvSpPr>
            <a:spLocks noGrp="1"/>
          </p:cNvSpPr>
          <p:nvPr>
            <p:ph idx="1"/>
          </p:nvPr>
        </p:nvSpPr>
        <p:spPr>
          <a:xfrm>
            <a:off x="1097280" y="1845733"/>
            <a:ext cx="10058400" cy="4198605"/>
          </a:xfrm>
        </p:spPr>
        <p:txBody>
          <a:bodyPr>
            <a:normAutofit lnSpcReduction="10000"/>
          </a:bodyPr>
          <a:lstStyle/>
          <a:p>
            <a:pPr marL="0" indent="0">
              <a:buNone/>
            </a:pPr>
            <a:endParaRPr lang="en-US" sz="3200" dirty="0">
              <a:latin typeface="+mj-lt"/>
            </a:endParaRPr>
          </a:p>
          <a:p>
            <a:pPr>
              <a:buFont typeface="Wingdings" panose="05000000000000000000" pitchFamily="2" charset="2"/>
              <a:buChar char="q"/>
            </a:pPr>
            <a:r>
              <a:rPr lang="en-US" sz="3200" dirty="0">
                <a:latin typeface="+mj-lt"/>
              </a:rPr>
              <a:t>Assemble the local work group and set agenda</a:t>
            </a:r>
          </a:p>
          <a:p>
            <a:pPr>
              <a:lnSpc>
                <a:spcPct val="100000"/>
              </a:lnSpc>
              <a:buFont typeface="Wingdings" panose="05000000000000000000" pitchFamily="2" charset="2"/>
              <a:buChar char="q"/>
            </a:pPr>
            <a:r>
              <a:rPr lang="en-US" sz="3200" dirty="0">
                <a:latin typeface="+mj-lt"/>
              </a:rPr>
              <a:t>Conduct the local work group meeting</a:t>
            </a:r>
          </a:p>
          <a:p>
            <a:pPr>
              <a:buFont typeface="Wingdings" panose="05000000000000000000" pitchFamily="2" charset="2"/>
              <a:buChar char="q"/>
            </a:pPr>
            <a:r>
              <a:rPr lang="en-US" sz="3200" dirty="0">
                <a:latin typeface="+mj-lt"/>
              </a:rPr>
              <a:t>Provide / share results from prior FY local work group meeting</a:t>
            </a:r>
          </a:p>
          <a:p>
            <a:pPr>
              <a:buFont typeface="Wingdings" panose="05000000000000000000" pitchFamily="2" charset="2"/>
              <a:buChar char="q"/>
            </a:pPr>
            <a:r>
              <a:rPr lang="en-US" sz="3200" dirty="0">
                <a:latin typeface="+mj-lt"/>
              </a:rPr>
              <a:t>Acquire input from community stakeholders in the form of   a conservation needs assessment</a:t>
            </a:r>
          </a:p>
          <a:p>
            <a:pPr>
              <a:buFont typeface="Wingdings" panose="05000000000000000000" pitchFamily="2" charset="2"/>
              <a:buChar char="q"/>
            </a:pPr>
            <a:r>
              <a:rPr lang="en-US" sz="3200" dirty="0">
                <a:latin typeface="+mj-lt"/>
              </a:rPr>
              <a:t>Complete the local work group questionnaire as one entity</a:t>
            </a:r>
          </a:p>
        </p:txBody>
      </p:sp>
      <p:sp>
        <p:nvSpPr>
          <p:cNvPr id="4" name="Slide Number Placeholder 3">
            <a:extLst>
              <a:ext uri="{FF2B5EF4-FFF2-40B4-BE49-F238E27FC236}">
                <a16:creationId xmlns:a16="http://schemas.microsoft.com/office/drawing/2014/main" id="{D4EDB3B6-39B9-32CC-0CA8-D09FE5D038FF}"/>
              </a:ext>
            </a:extLst>
          </p:cNvPr>
          <p:cNvSpPr>
            <a:spLocks noGrp="1"/>
          </p:cNvSpPr>
          <p:nvPr>
            <p:ph type="sldNum" sz="quarter" idx="12"/>
          </p:nvPr>
        </p:nvSpPr>
        <p:spPr/>
        <p:txBody>
          <a:bodyPr/>
          <a:lstStyle/>
          <a:p>
            <a:fld id="{E371547C-D437-4585-A3A6-708E25E54411}" type="slidenum">
              <a:rPr lang="en-US" smtClean="0"/>
              <a:t>4</a:t>
            </a:fld>
            <a:endParaRPr lang="en-US"/>
          </a:p>
        </p:txBody>
      </p:sp>
    </p:spTree>
    <p:extLst>
      <p:ext uri="{BB962C8B-B14F-4D97-AF65-F5344CB8AC3E}">
        <p14:creationId xmlns:p14="http://schemas.microsoft.com/office/powerpoint/2010/main" val="381396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3313-C197-234C-FFC9-36BC2C0E91CA}"/>
              </a:ext>
            </a:extLst>
          </p:cNvPr>
          <p:cNvSpPr>
            <a:spLocks noGrp="1"/>
          </p:cNvSpPr>
          <p:nvPr>
            <p:ph type="title"/>
          </p:nvPr>
        </p:nvSpPr>
        <p:spPr/>
        <p:txBody>
          <a:bodyPr/>
          <a:lstStyle/>
          <a:p>
            <a:pPr algn="ctr"/>
            <a:r>
              <a:rPr lang="en-US" b="1" spc="0" dirty="0">
                <a:ln w="22225">
                  <a:solidFill>
                    <a:schemeClr val="accent2"/>
                  </a:solidFill>
                  <a:prstDash val="solid"/>
                </a:ln>
                <a:solidFill>
                  <a:schemeClr val="accent2">
                    <a:lumMod val="75000"/>
                  </a:schemeClr>
                </a:solidFill>
              </a:rPr>
              <a:t>Role of the Association of Florida Conservation Districts (AFCD)</a:t>
            </a:r>
          </a:p>
        </p:txBody>
      </p:sp>
      <p:sp>
        <p:nvSpPr>
          <p:cNvPr id="3" name="Content Placeholder 2">
            <a:extLst>
              <a:ext uri="{FF2B5EF4-FFF2-40B4-BE49-F238E27FC236}">
                <a16:creationId xmlns:a16="http://schemas.microsoft.com/office/drawing/2014/main" id="{1E753012-2075-EEA2-C9BC-A04309A089F0}"/>
              </a:ext>
            </a:extLst>
          </p:cNvPr>
          <p:cNvSpPr>
            <a:spLocks noGrp="1"/>
          </p:cNvSpPr>
          <p:nvPr>
            <p:ph idx="1"/>
          </p:nvPr>
        </p:nvSpPr>
        <p:spPr/>
        <p:txBody>
          <a:bodyPr/>
          <a:lstStyle/>
          <a:p>
            <a:pPr>
              <a:buFont typeface="Wingdings" panose="05000000000000000000" pitchFamily="2" charset="2"/>
              <a:buChar char="q"/>
            </a:pPr>
            <a:endParaRPr lang="en-US" dirty="0"/>
          </a:p>
          <a:p>
            <a:pPr>
              <a:buFont typeface="Wingdings" panose="05000000000000000000" pitchFamily="2" charset="2"/>
              <a:buChar char="q"/>
            </a:pPr>
            <a:r>
              <a:rPr lang="en-US" sz="2800" dirty="0"/>
              <a:t>Assist Districts/NRCS with scheduling the LWG Meeting         </a:t>
            </a:r>
            <a:r>
              <a:rPr lang="en-US" sz="2800" dirty="0">
                <a:solidFill>
                  <a:schemeClr val="tx1"/>
                </a:solidFill>
              </a:rPr>
              <a:t>(October – November)</a:t>
            </a:r>
          </a:p>
          <a:p>
            <a:pPr>
              <a:buFont typeface="Wingdings" panose="05000000000000000000" pitchFamily="2" charset="2"/>
              <a:buChar char="q"/>
            </a:pPr>
            <a:r>
              <a:rPr lang="en-US" sz="2800" dirty="0"/>
              <a:t>Provide a Zoom link for each LWG meeting</a:t>
            </a:r>
          </a:p>
          <a:p>
            <a:pPr>
              <a:buFont typeface="Wingdings" panose="05000000000000000000" pitchFamily="2" charset="2"/>
              <a:buChar char="q"/>
            </a:pPr>
            <a:r>
              <a:rPr lang="en-US" sz="2800" dirty="0"/>
              <a:t>Publicly notice each LWG meeting </a:t>
            </a:r>
            <a:r>
              <a:rPr lang="en-US" sz="2800" dirty="0">
                <a:solidFill>
                  <a:schemeClr val="tx1"/>
                </a:solidFill>
              </a:rPr>
              <a:t>(30 days in advance)</a:t>
            </a:r>
          </a:p>
          <a:p>
            <a:pPr>
              <a:buFont typeface="Wingdings" panose="05000000000000000000" pitchFamily="2" charset="2"/>
              <a:buChar char="q"/>
            </a:pPr>
            <a:r>
              <a:rPr lang="en-US" sz="2800" dirty="0"/>
              <a:t>Provide LWG questionnaire </a:t>
            </a:r>
          </a:p>
          <a:p>
            <a:pPr>
              <a:buFont typeface="Wingdings" panose="05000000000000000000" pitchFamily="2" charset="2"/>
              <a:buChar char="q"/>
            </a:pPr>
            <a:r>
              <a:rPr lang="en-US" sz="2800" dirty="0"/>
              <a:t>Submit questionnaire responses to NRCS by established deadline</a:t>
            </a:r>
          </a:p>
        </p:txBody>
      </p:sp>
      <p:sp>
        <p:nvSpPr>
          <p:cNvPr id="4" name="Slide Number Placeholder 3">
            <a:extLst>
              <a:ext uri="{FF2B5EF4-FFF2-40B4-BE49-F238E27FC236}">
                <a16:creationId xmlns:a16="http://schemas.microsoft.com/office/drawing/2014/main" id="{8ED531B4-EABE-2499-F9CD-319E8CC59265}"/>
              </a:ext>
            </a:extLst>
          </p:cNvPr>
          <p:cNvSpPr>
            <a:spLocks noGrp="1"/>
          </p:cNvSpPr>
          <p:nvPr>
            <p:ph type="sldNum" sz="quarter" idx="12"/>
          </p:nvPr>
        </p:nvSpPr>
        <p:spPr/>
        <p:txBody>
          <a:bodyPr/>
          <a:lstStyle/>
          <a:p>
            <a:fld id="{E371547C-D437-4585-A3A6-708E25E54411}" type="slidenum">
              <a:rPr lang="en-US" smtClean="0"/>
              <a:t>5</a:t>
            </a:fld>
            <a:endParaRPr lang="en-US"/>
          </a:p>
        </p:txBody>
      </p:sp>
    </p:spTree>
    <p:extLst>
      <p:ext uri="{BB962C8B-B14F-4D97-AF65-F5344CB8AC3E}">
        <p14:creationId xmlns:p14="http://schemas.microsoft.com/office/powerpoint/2010/main" val="421483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FF32-6506-773A-4043-619E3C3D0F43}"/>
              </a:ext>
            </a:extLst>
          </p:cNvPr>
          <p:cNvSpPr>
            <a:spLocks noGrp="1"/>
          </p:cNvSpPr>
          <p:nvPr>
            <p:ph type="title"/>
          </p:nvPr>
        </p:nvSpPr>
        <p:spPr/>
        <p:txBody>
          <a:bodyPr>
            <a:normAutofit/>
          </a:bodyPr>
          <a:lstStyle/>
          <a:p>
            <a:pPr algn="ctr"/>
            <a:r>
              <a:rPr lang="en-US" sz="4000" b="1" spc="0" dirty="0">
                <a:ln w="22225">
                  <a:solidFill>
                    <a:schemeClr val="accent2"/>
                  </a:solidFill>
                  <a:prstDash val="solid"/>
                </a:ln>
                <a:solidFill>
                  <a:schemeClr val="accent2">
                    <a:lumMod val="75000"/>
                  </a:schemeClr>
                </a:solidFill>
              </a:rPr>
              <a:t>Role of Natural Resources Conservation Service (NRCS)</a:t>
            </a:r>
          </a:p>
        </p:txBody>
      </p:sp>
      <p:sp>
        <p:nvSpPr>
          <p:cNvPr id="3" name="Content Placeholder 2">
            <a:extLst>
              <a:ext uri="{FF2B5EF4-FFF2-40B4-BE49-F238E27FC236}">
                <a16:creationId xmlns:a16="http://schemas.microsoft.com/office/drawing/2014/main" id="{ED601031-461C-24A3-FFF7-F3FAC3875A02}"/>
              </a:ext>
            </a:extLst>
          </p:cNvPr>
          <p:cNvSpPr>
            <a:spLocks noGrp="1"/>
          </p:cNvSpPr>
          <p:nvPr>
            <p:ph idx="1"/>
          </p:nvPr>
        </p:nvSpPr>
        <p:spPr/>
        <p:txBody>
          <a:bodyPr>
            <a:normAutofit/>
          </a:bodyPr>
          <a:lstStyle/>
          <a:p>
            <a:pPr>
              <a:buFont typeface="Wingdings" panose="05000000000000000000" pitchFamily="2" charset="2"/>
              <a:buChar char="q"/>
            </a:pPr>
            <a:r>
              <a:rPr lang="en-US" dirty="0"/>
              <a:t>In the event the SWCD is unable to organize the LWG meting, the District Conservationist in that county will be responsible for that duty</a:t>
            </a:r>
          </a:p>
          <a:p>
            <a:pPr>
              <a:buFont typeface="Wingdings" panose="05000000000000000000" pitchFamily="2" charset="2"/>
              <a:buChar char="q"/>
            </a:pPr>
            <a:r>
              <a:rPr lang="en-US" dirty="0"/>
              <a:t>Assist with identifying members for the Local Work Group</a:t>
            </a:r>
          </a:p>
          <a:p>
            <a:pPr>
              <a:buFont typeface="Wingdings" panose="05000000000000000000" pitchFamily="2" charset="2"/>
              <a:buChar char="q"/>
            </a:pPr>
            <a:r>
              <a:rPr lang="en-US" dirty="0"/>
              <a:t>Help identify program priorities and resources available</a:t>
            </a:r>
          </a:p>
          <a:p>
            <a:pPr>
              <a:buFont typeface="Wingdings" panose="05000000000000000000" pitchFamily="2" charset="2"/>
              <a:buChar char="q"/>
            </a:pPr>
            <a:r>
              <a:rPr lang="en-US" dirty="0"/>
              <a:t>Support and advise the Local Work Group concerning technical issues, program policies and procedures, and other matters relating to conservation program delivery</a:t>
            </a:r>
          </a:p>
          <a:p>
            <a:pPr>
              <a:buFont typeface="Wingdings" panose="05000000000000000000" pitchFamily="2" charset="2"/>
              <a:buChar char="q"/>
            </a:pPr>
            <a:r>
              <a:rPr lang="en-US" dirty="0"/>
              <a:t>Post LWG meeting details on the NRCS website 30 days in advance</a:t>
            </a:r>
          </a:p>
          <a:p>
            <a:pPr>
              <a:buFont typeface="Wingdings" panose="05000000000000000000" pitchFamily="2" charset="2"/>
              <a:buChar char="q"/>
            </a:pPr>
            <a:r>
              <a:rPr lang="en-US" dirty="0"/>
              <a:t>Provide LWG summary report to the State Technical Committee meeting</a:t>
            </a:r>
          </a:p>
          <a:p>
            <a:pPr>
              <a:buFont typeface="Wingdings" panose="05000000000000000000" pitchFamily="2" charset="2"/>
              <a:buChar char="q"/>
            </a:pPr>
            <a:r>
              <a:rPr lang="en-US" dirty="0"/>
              <a:t>Provide final agency decisions for the following fiscal year program and natural resource priorities at the State Technical Committee meeting</a:t>
            </a:r>
          </a:p>
        </p:txBody>
      </p:sp>
      <p:sp>
        <p:nvSpPr>
          <p:cNvPr id="4" name="Slide Number Placeholder 3">
            <a:extLst>
              <a:ext uri="{FF2B5EF4-FFF2-40B4-BE49-F238E27FC236}">
                <a16:creationId xmlns:a16="http://schemas.microsoft.com/office/drawing/2014/main" id="{FD98FD99-B43F-86DF-59BA-39BC07E51237}"/>
              </a:ext>
            </a:extLst>
          </p:cNvPr>
          <p:cNvSpPr>
            <a:spLocks noGrp="1"/>
          </p:cNvSpPr>
          <p:nvPr>
            <p:ph type="sldNum" sz="quarter" idx="12"/>
          </p:nvPr>
        </p:nvSpPr>
        <p:spPr/>
        <p:txBody>
          <a:bodyPr/>
          <a:lstStyle/>
          <a:p>
            <a:fld id="{E371547C-D437-4585-A3A6-708E25E54411}" type="slidenum">
              <a:rPr lang="en-US" smtClean="0"/>
              <a:t>6</a:t>
            </a:fld>
            <a:endParaRPr lang="en-US"/>
          </a:p>
        </p:txBody>
      </p:sp>
    </p:spTree>
    <p:extLst>
      <p:ext uri="{BB962C8B-B14F-4D97-AF65-F5344CB8AC3E}">
        <p14:creationId xmlns:p14="http://schemas.microsoft.com/office/powerpoint/2010/main" val="15264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2C52-F84B-4B89-C0B6-D7214D625AA2}"/>
              </a:ext>
            </a:extLst>
          </p:cNvPr>
          <p:cNvSpPr>
            <a:spLocks noGrp="1"/>
          </p:cNvSpPr>
          <p:nvPr>
            <p:ph type="title"/>
          </p:nvPr>
        </p:nvSpPr>
        <p:spPr>
          <a:xfrm>
            <a:off x="1154083" y="730487"/>
            <a:ext cx="10058400" cy="903005"/>
          </a:xfrm>
        </p:spPr>
        <p:txBody>
          <a:bodyPr>
            <a:normAutofit/>
          </a:bodyPr>
          <a:lstStyle/>
          <a:p>
            <a:pPr algn="ctr"/>
            <a:r>
              <a:rPr lang="en-US" b="1" spc="0" dirty="0">
                <a:ln w="22225">
                  <a:solidFill>
                    <a:schemeClr val="accent2"/>
                  </a:solidFill>
                  <a:prstDash val="solid"/>
                </a:ln>
                <a:solidFill>
                  <a:schemeClr val="accent2">
                    <a:lumMod val="75000"/>
                  </a:schemeClr>
                </a:solidFill>
              </a:rPr>
              <a:t>Participation </a:t>
            </a:r>
            <a:endParaRPr lang="en-US" b="1" spc="0" dirty="0">
              <a:ln w="22225">
                <a:solidFill>
                  <a:schemeClr val="accent2"/>
                </a:solidFill>
                <a:prstDash val="solid"/>
              </a:ln>
              <a:solidFill>
                <a:schemeClr val="accent2">
                  <a:lumMod val="75000"/>
                </a:schemeClr>
              </a:solidFill>
              <a:highlight>
                <a:srgbClr val="FFFF00"/>
              </a:highlight>
            </a:endParaRPr>
          </a:p>
        </p:txBody>
      </p:sp>
      <p:sp>
        <p:nvSpPr>
          <p:cNvPr id="3" name="Content Placeholder 2">
            <a:extLst>
              <a:ext uri="{FF2B5EF4-FFF2-40B4-BE49-F238E27FC236}">
                <a16:creationId xmlns:a16="http://schemas.microsoft.com/office/drawing/2014/main" id="{2F12D003-8E25-6E5A-C24E-3083CDB9EBA9}"/>
              </a:ext>
            </a:extLst>
          </p:cNvPr>
          <p:cNvSpPr>
            <a:spLocks noGrp="1"/>
          </p:cNvSpPr>
          <p:nvPr>
            <p:ph idx="1"/>
          </p:nvPr>
        </p:nvSpPr>
        <p:spPr>
          <a:xfrm>
            <a:off x="838200" y="1753595"/>
            <a:ext cx="10515600" cy="4586087"/>
          </a:xfrm>
        </p:spPr>
        <p:txBody>
          <a:bodyPr>
            <a:normAutofit fontScale="92500" lnSpcReduction="10000"/>
          </a:bodyPr>
          <a:lstStyle/>
          <a:p>
            <a:pPr algn="l"/>
            <a:r>
              <a:rPr lang="en-US" sz="2300" dirty="0">
                <a:solidFill>
                  <a:schemeClr val="tx1"/>
                </a:solidFill>
                <a:latin typeface="Calibri Light" panose="020F0302020204030204" pitchFamily="34" charset="0"/>
                <a:cs typeface="Calibri Light" panose="020F0302020204030204" pitchFamily="34" charset="0"/>
              </a:rPr>
              <a:t>Local Working Group participants should be diverse and focus on agricultural interests and natural resource issues existing in the local community. To ensure that recommendations of the Local Working Group take into account the needs of diverse groups served by USDA, participants shall include to the extent possible: individuals with demonstrated ability to represent the conservation concerns of particular historically underserved groups and individuals including, but not limited to, minorities; women; persons with disabilities; and socially and economically disadvantaged groups.</a:t>
            </a:r>
          </a:p>
          <a:p>
            <a:pPr algn="l"/>
            <a:r>
              <a:rPr lang="en-US" sz="2300" dirty="0">
                <a:solidFill>
                  <a:schemeClr val="tx1"/>
                </a:solidFill>
                <a:latin typeface="Calibri Light" panose="020F0302020204030204" pitchFamily="34" charset="0"/>
                <a:cs typeface="Calibri Light" panose="020F0302020204030204" pitchFamily="34" charset="0"/>
              </a:rPr>
              <a:t>Individuals or groups wanting to become a participant of a Local Working Group may submit to the Local Working Group Chairperson and the NRCS District Conservationist, a request that explains their interest and outlines their credentials for becoming a member of the Local Working Group. The District Conservationist will assist the soil and water conservation district in making decisions concerning participation of the group.</a:t>
            </a:r>
          </a:p>
          <a:p>
            <a:pPr algn="l"/>
            <a:r>
              <a:rPr lang="en-US" sz="2300" dirty="0">
                <a:solidFill>
                  <a:schemeClr val="tx1"/>
                </a:solidFill>
                <a:latin typeface="Calibri Light" panose="020F0302020204030204" pitchFamily="34" charset="0"/>
                <a:cs typeface="Calibri Light" panose="020F0302020204030204" pitchFamily="34" charset="0"/>
              </a:rPr>
              <a:t>Local Working Group meetings are open to the public. Individuals attending the Local Working Group meetings will be given the opportunity to address the Local Working Group and provide input.</a:t>
            </a:r>
          </a:p>
          <a:p>
            <a:pPr marL="0" indent="0">
              <a:buNone/>
            </a:pPr>
            <a:endParaRPr lang="en-US" dirty="0"/>
          </a:p>
        </p:txBody>
      </p:sp>
      <p:sp>
        <p:nvSpPr>
          <p:cNvPr id="4" name="Slide Number Placeholder 3">
            <a:extLst>
              <a:ext uri="{FF2B5EF4-FFF2-40B4-BE49-F238E27FC236}">
                <a16:creationId xmlns:a16="http://schemas.microsoft.com/office/drawing/2014/main" id="{CDB7CC51-F0C2-7170-E15E-8D40AAC47853}"/>
              </a:ext>
            </a:extLst>
          </p:cNvPr>
          <p:cNvSpPr>
            <a:spLocks noGrp="1"/>
          </p:cNvSpPr>
          <p:nvPr>
            <p:ph type="sldNum" sz="quarter" idx="12"/>
          </p:nvPr>
        </p:nvSpPr>
        <p:spPr/>
        <p:txBody>
          <a:bodyPr/>
          <a:lstStyle/>
          <a:p>
            <a:fld id="{E371547C-D437-4585-A3A6-708E25E54411}" type="slidenum">
              <a:rPr lang="en-US" smtClean="0"/>
              <a:t>7</a:t>
            </a:fld>
            <a:endParaRPr lang="en-US"/>
          </a:p>
        </p:txBody>
      </p:sp>
    </p:spTree>
    <p:extLst>
      <p:ext uri="{BB962C8B-B14F-4D97-AF65-F5344CB8AC3E}">
        <p14:creationId xmlns:p14="http://schemas.microsoft.com/office/powerpoint/2010/main" val="101525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BF63-2EE7-6887-2D05-58FD54F94E2B}"/>
              </a:ext>
            </a:extLst>
          </p:cNvPr>
          <p:cNvSpPr>
            <a:spLocks noGrp="1"/>
          </p:cNvSpPr>
          <p:nvPr>
            <p:ph type="title"/>
          </p:nvPr>
        </p:nvSpPr>
        <p:spPr>
          <a:xfrm>
            <a:off x="965199" y="851517"/>
            <a:ext cx="5130795" cy="869707"/>
          </a:xfrm>
        </p:spPr>
        <p:txBody>
          <a:bodyPr>
            <a:normAutofit/>
          </a:bodyPr>
          <a:lstStyle/>
          <a:p>
            <a:r>
              <a:rPr lang="en-US" sz="4000" b="1" spc="0" dirty="0">
                <a:ln w="22225">
                  <a:solidFill>
                    <a:schemeClr val="accent2"/>
                  </a:solidFill>
                  <a:prstDash val="solid"/>
                </a:ln>
                <a:solidFill>
                  <a:schemeClr val="accent2">
                    <a:lumMod val="75000"/>
                  </a:schemeClr>
                </a:solidFill>
              </a:rPr>
              <a:t>Conducting Business	</a:t>
            </a:r>
          </a:p>
        </p:txBody>
      </p:sp>
      <p:sp>
        <p:nvSpPr>
          <p:cNvPr id="3" name="Content Placeholder 2">
            <a:extLst>
              <a:ext uri="{FF2B5EF4-FFF2-40B4-BE49-F238E27FC236}">
                <a16:creationId xmlns:a16="http://schemas.microsoft.com/office/drawing/2014/main" id="{963DDC56-88F9-ACC3-2D08-10E23BF0A9FC}"/>
              </a:ext>
            </a:extLst>
          </p:cNvPr>
          <p:cNvSpPr>
            <a:spLocks noGrp="1"/>
          </p:cNvSpPr>
          <p:nvPr>
            <p:ph idx="1"/>
          </p:nvPr>
        </p:nvSpPr>
        <p:spPr>
          <a:xfrm>
            <a:off x="965200" y="1873624"/>
            <a:ext cx="4048344" cy="4132860"/>
          </a:xfrm>
        </p:spPr>
        <p:txBody>
          <a:bodyPr>
            <a:normAutofit fontScale="77500" lnSpcReduction="20000"/>
          </a:bodyPr>
          <a:lstStyle/>
          <a:p>
            <a:pPr marL="0" indent="0">
              <a:lnSpc>
                <a:spcPct val="150000"/>
              </a:lnSpc>
              <a:buNone/>
            </a:pPr>
            <a:r>
              <a:rPr lang="en-US" sz="2000" b="0" i="0" dirty="0">
                <a:solidFill>
                  <a:schemeClr val="tx1"/>
                </a:solidFill>
                <a:effectLst/>
                <a:latin typeface="+mj-lt"/>
              </a:rPr>
              <a:t>The meetings will be facilitated to foster open discussion among members. Discussion will focus on identifying local natural resource concerns and priorities that can be addressed through USDA NRCS Programs and corresponding conservation practices. The members will then complete the Local Working Group Survey as one entity, to be submitted to the State Technical Committee and State Conservationist. It is imperative to complete one individual questionnaire per LWG/District in order for the data to be utilized efficiently.  </a:t>
            </a:r>
          </a:p>
          <a:p>
            <a:pPr marL="0" indent="0">
              <a:buNone/>
            </a:pPr>
            <a:endParaRPr lang="en-US" sz="1900" dirty="0"/>
          </a:p>
        </p:txBody>
      </p:sp>
      <p:sp>
        <p:nvSpPr>
          <p:cNvPr id="6" name="Slide Number Placeholder 5">
            <a:extLst>
              <a:ext uri="{FF2B5EF4-FFF2-40B4-BE49-F238E27FC236}">
                <a16:creationId xmlns:a16="http://schemas.microsoft.com/office/drawing/2014/main" id="{FEB68551-2A29-80C8-FD08-FF7DB12665D7}"/>
              </a:ext>
            </a:extLst>
          </p:cNvPr>
          <p:cNvSpPr>
            <a:spLocks noGrp="1"/>
          </p:cNvSpPr>
          <p:nvPr>
            <p:ph type="sldNum" sz="quarter" idx="12"/>
          </p:nvPr>
        </p:nvSpPr>
        <p:spPr/>
        <p:txBody>
          <a:bodyPr/>
          <a:lstStyle/>
          <a:p>
            <a:fld id="{E371547C-D437-4585-A3A6-708E25E54411}" type="slidenum">
              <a:rPr lang="en-US" smtClean="0"/>
              <a:t>8</a:t>
            </a:fld>
            <a:endParaRPr lang="en-US"/>
          </a:p>
        </p:txBody>
      </p:sp>
      <p:pic>
        <p:nvPicPr>
          <p:cNvPr id="5" name="Graphic 4" descr="Clipboard outline">
            <a:extLst>
              <a:ext uri="{FF2B5EF4-FFF2-40B4-BE49-F238E27FC236}">
                <a16:creationId xmlns:a16="http://schemas.microsoft.com/office/drawing/2014/main" id="{E29107FE-7F1F-9339-4BBC-A0E20EF4AE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C8F2756F-38A2-8860-F208-A3A6B033F310}"/>
              </a:ext>
            </a:extLst>
          </p:cNvPr>
          <p:cNvSpPr txBox="1"/>
          <p:nvPr/>
        </p:nvSpPr>
        <p:spPr>
          <a:xfrm>
            <a:off x="8489576" y="3429000"/>
            <a:ext cx="1272989" cy="830997"/>
          </a:xfrm>
          <a:prstGeom prst="rect">
            <a:avLst/>
          </a:prstGeom>
          <a:noFill/>
        </p:spPr>
        <p:txBody>
          <a:bodyPr wrap="square" rtlCol="0">
            <a:spAutoFit/>
          </a:bodyPr>
          <a:lstStyle/>
          <a:p>
            <a:pPr algn="ctr"/>
            <a:r>
              <a:rPr lang="en-US" sz="1200" dirty="0"/>
              <a:t>Local Work Group Meeting</a:t>
            </a:r>
          </a:p>
          <a:p>
            <a:pPr algn="ctr"/>
            <a:endParaRPr lang="en-US" sz="1200" dirty="0"/>
          </a:p>
          <a:p>
            <a:pPr algn="ctr"/>
            <a:r>
              <a:rPr lang="en-US" sz="1200" dirty="0"/>
              <a:t>F/Y 2024</a:t>
            </a:r>
          </a:p>
        </p:txBody>
      </p:sp>
    </p:spTree>
    <p:extLst>
      <p:ext uri="{BB962C8B-B14F-4D97-AF65-F5344CB8AC3E}">
        <p14:creationId xmlns:p14="http://schemas.microsoft.com/office/powerpoint/2010/main" val="305827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9F83-067C-63D2-06C3-95D266B1C70D}"/>
              </a:ext>
            </a:extLst>
          </p:cNvPr>
          <p:cNvSpPr>
            <a:spLocks noGrp="1"/>
          </p:cNvSpPr>
          <p:nvPr>
            <p:ph type="title"/>
          </p:nvPr>
        </p:nvSpPr>
        <p:spPr/>
        <p:txBody>
          <a:bodyPr/>
          <a:lstStyle/>
          <a:p>
            <a:pPr algn="ctr"/>
            <a:r>
              <a:rPr lang="en-US" b="1" spc="0" dirty="0">
                <a:ln w="22225">
                  <a:solidFill>
                    <a:schemeClr val="accent2"/>
                  </a:solidFill>
                  <a:prstDash val="solid"/>
                </a:ln>
                <a:solidFill>
                  <a:schemeClr val="accent2">
                    <a:lumMod val="75000"/>
                  </a:schemeClr>
                </a:solidFill>
              </a:rPr>
              <a:t>Local Working Group Responsibilities	</a:t>
            </a:r>
          </a:p>
        </p:txBody>
      </p:sp>
      <p:graphicFrame>
        <p:nvGraphicFramePr>
          <p:cNvPr id="5" name="Content Placeholder 2">
            <a:extLst>
              <a:ext uri="{FF2B5EF4-FFF2-40B4-BE49-F238E27FC236}">
                <a16:creationId xmlns:a16="http://schemas.microsoft.com/office/drawing/2014/main" id="{60FFCE24-01F6-5F7B-5CA2-21DE9DBC06AF}"/>
              </a:ext>
            </a:extLst>
          </p:cNvPr>
          <p:cNvGraphicFramePr>
            <a:graphicFrameLocks noGrp="1"/>
          </p:cNvGraphicFramePr>
          <p:nvPr>
            <p:ph idx="1"/>
            <p:extLst>
              <p:ext uri="{D42A27DB-BD31-4B8C-83A1-F6EECF244321}">
                <p14:modId xmlns:p14="http://schemas.microsoft.com/office/powerpoint/2010/main" val="3471121823"/>
              </p:ext>
            </p:extLst>
          </p:nvPr>
        </p:nvGraphicFramePr>
        <p:xfrm>
          <a:off x="1097280" y="1819369"/>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B4FD874-0BB7-B86D-9660-6E1A59C16181}"/>
              </a:ext>
            </a:extLst>
          </p:cNvPr>
          <p:cNvSpPr>
            <a:spLocks noGrp="1"/>
          </p:cNvSpPr>
          <p:nvPr>
            <p:ph type="sldNum" sz="quarter" idx="12"/>
          </p:nvPr>
        </p:nvSpPr>
        <p:spPr/>
        <p:txBody>
          <a:bodyPr/>
          <a:lstStyle/>
          <a:p>
            <a:fld id="{E371547C-D437-4585-A3A6-708E25E54411}" type="slidenum">
              <a:rPr lang="en-US" smtClean="0"/>
              <a:t>9</a:t>
            </a:fld>
            <a:endParaRPr lang="en-US"/>
          </a:p>
        </p:txBody>
      </p:sp>
    </p:spTree>
    <p:extLst>
      <p:ext uri="{BB962C8B-B14F-4D97-AF65-F5344CB8AC3E}">
        <p14:creationId xmlns:p14="http://schemas.microsoft.com/office/powerpoint/2010/main" val="2547385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2093</TotalTime>
  <Words>1239</Words>
  <Application>Microsoft Office PowerPoint</Application>
  <PresentationFormat>Widescreen</PresentationFormat>
  <Paragraphs>122</Paragraphs>
  <Slides>17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Calibri Light</vt:lpstr>
      <vt:lpstr>Cambria</vt:lpstr>
      <vt:lpstr>Courier New</vt:lpstr>
      <vt:lpstr>Verdana</vt:lpstr>
      <vt:lpstr>Wingdings</vt:lpstr>
      <vt:lpstr>Retrospect</vt:lpstr>
      <vt:lpstr>Acrobat Document</vt:lpstr>
      <vt:lpstr>Local Working Group Training Session  By: Association of Florida Conservation Districts  July 26, 2022</vt:lpstr>
      <vt:lpstr>What is a Local Working Group?</vt:lpstr>
      <vt:lpstr>Why is a Local Working Group Important?</vt:lpstr>
      <vt:lpstr>Role of the Soil &amp; Water Conservation District (SWCD)</vt:lpstr>
      <vt:lpstr>Role of the Association of Florida Conservation Districts (AFCD)</vt:lpstr>
      <vt:lpstr>Role of Natural Resources Conservation Service (NRCS)</vt:lpstr>
      <vt:lpstr>Participation </vt:lpstr>
      <vt:lpstr>Conducting Business </vt:lpstr>
      <vt:lpstr>Local Working Group Responsibilities </vt:lpstr>
      <vt:lpstr>Definitions</vt:lpstr>
      <vt:lpstr>Definitions cont.. </vt:lpstr>
      <vt:lpstr>Who should be a Participant?</vt:lpstr>
      <vt:lpstr>Meeting Invitations and Publications  </vt:lpstr>
      <vt:lpstr>Outreach</vt:lpstr>
      <vt:lpstr>Local Working Group Website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Working Groups</dc:title>
  <dc:creator>Kaylee Pate</dc:creator>
  <cp:lastModifiedBy>Kaylee Pate</cp:lastModifiedBy>
  <cp:revision>17</cp:revision>
  <dcterms:created xsi:type="dcterms:W3CDTF">2022-05-16T13:27:36Z</dcterms:created>
  <dcterms:modified xsi:type="dcterms:W3CDTF">2022-07-21T19:39:51Z</dcterms:modified>
</cp:coreProperties>
</file>