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77" r:id="rId15"/>
    <p:sldId id="271" r:id="rId16"/>
    <p:sldId id="272" r:id="rId17"/>
    <p:sldId id="273" r:id="rId18"/>
    <p:sldId id="274" r:id="rId19"/>
    <p:sldId id="270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95" autoAdjust="0"/>
  </p:normalViewPr>
  <p:slideViewPr>
    <p:cSldViewPr snapToGrid="0">
      <p:cViewPr varScale="1">
        <p:scale>
          <a:sx n="82" d="100"/>
          <a:sy n="82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33F6D-6D35-4E30-8197-A45108A9A5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09830-9DBB-4AEA-A943-78427069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5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1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9830-9DBB-4AEA-A943-7842706980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6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9830-9DBB-4AEA-A943-7842706980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9830-9DBB-4AEA-A943-784270698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5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09830-9DBB-4AEA-A943-7842706980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8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66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10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0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8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74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8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2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9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6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3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2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61DC2-FC30-4DF1-BBD4-692872542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4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1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7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44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3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4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7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1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5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1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2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05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8275"/>
          </a:xfrm>
        </p:spPr>
        <p:txBody>
          <a:bodyPr/>
          <a:lstStyle/>
          <a:p>
            <a:pPr algn="ctr"/>
            <a:r>
              <a:rPr lang="en-US" dirty="0" smtClean="0"/>
              <a:t>Solving the Ethics Puzzle:</a:t>
            </a:r>
            <a:br>
              <a:rPr lang="en-US" dirty="0" smtClean="0"/>
            </a:br>
            <a:r>
              <a:rPr lang="en-US" dirty="0" smtClean="0"/>
              <a:t>An Overview of the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3073401"/>
            <a:ext cx="10233800" cy="3103562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Gray Schafer</a:t>
            </a:r>
          </a:p>
          <a:p>
            <a:pPr marL="0" indent="0" algn="r">
              <a:buNone/>
            </a:pPr>
            <a:r>
              <a:rPr lang="en-US" dirty="0" smtClean="0"/>
              <a:t>Senior Attorney</a:t>
            </a:r>
          </a:p>
          <a:p>
            <a:pPr marL="0" indent="0" algn="r">
              <a:buNone/>
            </a:pPr>
            <a:r>
              <a:rPr lang="en-US" dirty="0" smtClean="0"/>
              <a:t>Florida Commission on Ethics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743200"/>
            <a:ext cx="39497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Conflicting Employment and</a:t>
            </a:r>
            <a:br>
              <a:rPr lang="en-US" dirty="0" smtClean="0"/>
            </a:br>
            <a:r>
              <a:rPr lang="en-US" dirty="0" smtClean="0"/>
              <a:t>Contractual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112.313(7)(a) has two parts:</a:t>
            </a:r>
          </a:p>
          <a:p>
            <a:endParaRPr lang="en-US" dirty="0"/>
          </a:p>
          <a:p>
            <a:r>
              <a:rPr lang="en-US" dirty="0" smtClean="0"/>
              <a:t>Part Two prohibits </a:t>
            </a:r>
            <a:r>
              <a:rPr lang="en-US" dirty="0" smtClean="0"/>
              <a:t>a public officer from </a:t>
            </a:r>
            <a:r>
              <a:rPr lang="en-US" dirty="0" smtClean="0"/>
              <a:t>having any employment or contract that will:</a:t>
            </a:r>
          </a:p>
          <a:p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Create a continuing or frequently recurring conflict with his public duties; </a:t>
            </a:r>
          </a:p>
          <a:p>
            <a:pPr marL="457200" lvl="1" indent="0" algn="ctr">
              <a:buNone/>
            </a:pPr>
            <a:endParaRPr lang="en-US" i="1" dirty="0" smtClean="0"/>
          </a:p>
          <a:p>
            <a:pPr marL="457200" lvl="1" indent="0" algn="ctr">
              <a:buNone/>
            </a:pPr>
            <a:r>
              <a:rPr lang="en-US" i="1" dirty="0" smtClean="0"/>
              <a:t>OR</a:t>
            </a:r>
            <a:endParaRPr lang="en-US" i="1" dirty="0"/>
          </a:p>
          <a:p>
            <a:pPr marL="914400" lvl="1" indent="-457200">
              <a:buAutoNum type="arabicParenBoth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(2) Impede his ability to fully and faithfully discharge his public 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2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Points on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exceptions to Sections 112.313(3) and 112.313(7)(a)</a:t>
            </a:r>
          </a:p>
          <a:p>
            <a:endParaRPr lang="en-US" dirty="0" smtClean="0"/>
          </a:p>
          <a:p>
            <a:pPr lvl="1"/>
            <a:r>
              <a:rPr lang="en-US" sz="2800" dirty="0" smtClean="0"/>
              <a:t>Sole source of supply</a:t>
            </a:r>
          </a:p>
          <a:p>
            <a:pPr lvl="1"/>
            <a:r>
              <a:rPr lang="en-US" sz="2800" dirty="0" smtClean="0"/>
              <a:t>Emergency purchases</a:t>
            </a:r>
          </a:p>
          <a:p>
            <a:pPr lvl="1"/>
            <a:r>
              <a:rPr lang="en-US" sz="2800" dirty="0" smtClean="0"/>
              <a:t>Sealed competitive bidding</a:t>
            </a:r>
          </a:p>
          <a:p>
            <a:pPr lvl="1"/>
            <a:r>
              <a:rPr lang="en-US" sz="2800" dirty="0" smtClean="0"/>
              <a:t>Total amount of annual business is less than $500</a:t>
            </a:r>
          </a:p>
          <a:p>
            <a:pPr lvl="1"/>
            <a:endParaRPr lang="en-US" sz="2800" dirty="0"/>
          </a:p>
          <a:p>
            <a:r>
              <a:rPr lang="en-US" u="sng" dirty="0" smtClean="0"/>
              <a:t>But</a:t>
            </a:r>
            <a:r>
              <a:rPr lang="en-US" dirty="0" smtClean="0"/>
              <a:t>…complying with voting conflict statute will </a:t>
            </a:r>
            <a:r>
              <a:rPr lang="en-US" u="sng" dirty="0" smtClean="0"/>
              <a:t>not</a:t>
            </a:r>
            <a:r>
              <a:rPr lang="en-US" dirty="0" smtClean="0"/>
              <a:t> cure a violation of Sections 112.313(3) and 112.313(7)(a)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3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Voting Conflicts –</a:t>
            </a:r>
            <a:br>
              <a:rPr lang="en-US" dirty="0" smtClean="0"/>
            </a:br>
            <a:r>
              <a:rPr lang="en-US" dirty="0" smtClean="0"/>
              <a:t>Section 112.3143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1" y="1825625"/>
            <a:ext cx="4026877" cy="41765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2246" y="1825625"/>
            <a:ext cx="5691554" cy="4351338"/>
          </a:xfrm>
        </p:spPr>
        <p:txBody>
          <a:bodyPr/>
          <a:lstStyle/>
          <a:p>
            <a:r>
              <a:rPr lang="en-US" dirty="0" smtClean="0"/>
              <a:t>Section 112.3143(3) is the voting conflict statute applicable to local officers</a:t>
            </a:r>
          </a:p>
          <a:p>
            <a:endParaRPr lang="en-US" dirty="0"/>
          </a:p>
          <a:p>
            <a:r>
              <a:rPr lang="en-US" dirty="0" smtClean="0"/>
              <a:t>Conflict occurs when measure will bring “</a:t>
            </a:r>
            <a:r>
              <a:rPr lang="en-US" u="sng" dirty="0" smtClean="0"/>
              <a:t>special private gain or loss</a:t>
            </a:r>
            <a:r>
              <a:rPr lang="en-US" dirty="0" smtClean="0"/>
              <a:t>” to the voting officer, or a principal, relative, or business associate</a:t>
            </a:r>
          </a:p>
          <a:p>
            <a:pPr lvl="1"/>
            <a:r>
              <a:rPr lang="en-US" sz="2800" dirty="0" smtClean="0"/>
              <a:t>Meaning economic benefit or harm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130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Voting Conflicts –</a:t>
            </a:r>
            <a:br>
              <a:rPr lang="en-US" dirty="0" smtClean="0"/>
            </a:br>
            <a:r>
              <a:rPr lang="en-US" dirty="0" smtClean="0"/>
              <a:t>Three Considerations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8" y="2084571"/>
            <a:ext cx="4302369" cy="383344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en-US" dirty="0" smtClean="0"/>
              <a:t>What is the size of the class that will be affected by this vote?</a:t>
            </a:r>
          </a:p>
          <a:p>
            <a:pPr marL="514350" indent="-514350">
              <a:buAutoNum type="arabicParenBoth"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Is the possibility of an economic effect remote or speculative?</a:t>
            </a:r>
          </a:p>
          <a:p>
            <a:pPr marL="514350" indent="-514350">
              <a:buAutoNum type="arabicParenBoth"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Is this merely a preliminary or procedural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Handling a Voting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steps to take when a voting conflict is presented:</a:t>
            </a:r>
          </a:p>
          <a:p>
            <a:pPr lvl="1"/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sz="2800" dirty="0" smtClean="0"/>
              <a:t>Abstain from the vote</a:t>
            </a:r>
          </a:p>
          <a:p>
            <a:pPr marL="914400" lvl="1" indent="-457200">
              <a:buAutoNum type="arabicPeriod"/>
            </a:pPr>
            <a:r>
              <a:rPr lang="en-US" sz="2800" dirty="0" smtClean="0"/>
              <a:t>Disclose the conflict prior to the vote; and</a:t>
            </a:r>
          </a:p>
          <a:p>
            <a:pPr marL="914400" lvl="1" indent="-457200">
              <a:buAutoNum type="arabicPeriod"/>
            </a:pPr>
            <a:r>
              <a:rPr lang="en-US" sz="2800" dirty="0" smtClean="0"/>
              <a:t>File the Form 8B within 15 days of the vote</a:t>
            </a:r>
          </a:p>
          <a:p>
            <a:pPr marL="914400" lvl="1" indent="-457200">
              <a:buAutoNum type="arabicPeriod"/>
            </a:pPr>
            <a:endParaRPr lang="en-US" dirty="0"/>
          </a:p>
          <a:p>
            <a:r>
              <a:rPr lang="en-US" dirty="0" smtClean="0"/>
              <a:t>The Code of Ethics does not require you to leave the room</a:t>
            </a:r>
          </a:p>
          <a:p>
            <a:endParaRPr lang="en-US" dirty="0"/>
          </a:p>
          <a:p>
            <a:r>
              <a:rPr lang="en-US" dirty="0" smtClean="0"/>
              <a:t>Be as thorough as possible on the Form 8B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9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Gifts – Quid Pro Quo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825625"/>
            <a:ext cx="3249612" cy="38131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825625"/>
            <a:ext cx="57531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Section 112.313(2) – No local officer should solicit or accept anything of value in exchange for an official action</a:t>
            </a:r>
          </a:p>
          <a:p>
            <a:endParaRPr lang="en-US" dirty="0"/>
          </a:p>
          <a:p>
            <a:r>
              <a:rPr lang="en-US" dirty="0" smtClean="0"/>
              <a:t>Section 112.313(4) – Extends prohibition to local officers’ spouses and children</a:t>
            </a:r>
          </a:p>
          <a:p>
            <a:pPr lvl="1"/>
            <a:r>
              <a:rPr lang="en-US" dirty="0" smtClean="0"/>
              <a:t>Applies if you </a:t>
            </a:r>
            <a:r>
              <a:rPr lang="en-US" u="sng" dirty="0" smtClean="0"/>
              <a:t>know</a:t>
            </a:r>
            <a:r>
              <a:rPr lang="en-US" dirty="0" smtClean="0"/>
              <a:t> or </a:t>
            </a:r>
            <a:r>
              <a:rPr lang="en-US" u="sng" dirty="0" smtClean="0"/>
              <a:t>reasonably should know</a:t>
            </a:r>
            <a:r>
              <a:rPr lang="en-US" dirty="0" smtClean="0"/>
              <a:t> gift is related to an official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1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Gift Law –</a:t>
            </a:r>
            <a:br>
              <a:rPr lang="en-US" dirty="0" smtClean="0"/>
            </a:br>
            <a:r>
              <a:rPr lang="en-US" dirty="0" smtClean="0"/>
              <a:t>Section 112.3148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does it apply to?</a:t>
            </a:r>
          </a:p>
          <a:p>
            <a:pPr lvl="1"/>
            <a:r>
              <a:rPr lang="en-US" dirty="0" smtClean="0"/>
              <a:t>Local officers who have to file a financial disclosure form, among others</a:t>
            </a:r>
          </a:p>
          <a:p>
            <a:endParaRPr lang="en-US" dirty="0"/>
          </a:p>
          <a:p>
            <a:r>
              <a:rPr lang="en-US" dirty="0" smtClean="0"/>
              <a:t> What is a gift?</a:t>
            </a:r>
          </a:p>
          <a:p>
            <a:pPr lvl="1"/>
            <a:r>
              <a:rPr lang="en-US" u="sng" dirty="0" smtClean="0"/>
              <a:t>Anything</a:t>
            </a:r>
            <a:r>
              <a:rPr lang="en-US" dirty="0" smtClean="0"/>
              <a:t> of value (meals, drinks, use of property, tickets, personal services, transportation/lodging, etc.)</a:t>
            </a:r>
            <a:endParaRPr lang="en-US" u="sng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What is a lobbyist for the purposes of Section 112.3148?</a:t>
            </a:r>
          </a:p>
          <a:p>
            <a:pPr lvl="1"/>
            <a:r>
              <a:rPr lang="en-US" dirty="0" smtClean="0"/>
              <a:t>An individual who </a:t>
            </a:r>
            <a:r>
              <a:rPr lang="en-US" u="sng" dirty="0" smtClean="0"/>
              <a:t>for compensation</a:t>
            </a:r>
            <a:r>
              <a:rPr lang="en-US" dirty="0" smtClean="0"/>
              <a:t>—during the </a:t>
            </a:r>
            <a:r>
              <a:rPr lang="en-US" u="sng" dirty="0" smtClean="0"/>
              <a:t>past 12 months</a:t>
            </a:r>
            <a:r>
              <a:rPr lang="en-US" dirty="0" smtClean="0"/>
              <a:t>—has sought to influence the decisions made by </a:t>
            </a:r>
            <a:r>
              <a:rPr lang="en-US" u="sng" dirty="0" smtClean="0"/>
              <a:t>your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the gift law prohibit?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3463925" cy="38385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5625"/>
            <a:ext cx="6210300" cy="4351338"/>
          </a:xfrm>
        </p:spPr>
        <p:txBody>
          <a:bodyPr/>
          <a:lstStyle/>
          <a:p>
            <a:r>
              <a:rPr lang="en-US" dirty="0" smtClean="0"/>
              <a:t>Soliciting a gift </a:t>
            </a:r>
            <a:r>
              <a:rPr lang="en-US" u="sng" dirty="0" smtClean="0"/>
              <a:t>of any value</a:t>
            </a:r>
            <a:r>
              <a:rPr lang="en-US" dirty="0" smtClean="0"/>
              <a:t> from a lobbyist, principal of lobbyist, or vendor</a:t>
            </a:r>
          </a:p>
          <a:p>
            <a:endParaRPr lang="en-US" dirty="0"/>
          </a:p>
          <a:p>
            <a:r>
              <a:rPr lang="en-US" dirty="0" smtClean="0"/>
              <a:t>Accepting a gift of </a:t>
            </a:r>
            <a:r>
              <a:rPr lang="en-US" u="sng" dirty="0" smtClean="0"/>
              <a:t>over $100</a:t>
            </a:r>
            <a:r>
              <a:rPr lang="en-US" dirty="0" smtClean="0"/>
              <a:t> from a lobbyist, principal of lobbyist, or vendor</a:t>
            </a:r>
          </a:p>
          <a:p>
            <a:endParaRPr lang="en-US" dirty="0"/>
          </a:p>
          <a:p>
            <a:r>
              <a:rPr lang="en-US" dirty="0" smtClean="0"/>
              <a:t>Soliciting or accepting a gift of </a:t>
            </a:r>
            <a:r>
              <a:rPr lang="en-US" u="sng" dirty="0" smtClean="0"/>
              <a:t>any value</a:t>
            </a:r>
            <a:r>
              <a:rPr lang="en-US" dirty="0" smtClean="0"/>
              <a:t> from a political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5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the gift law allow?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Gifts from “relatives”</a:t>
            </a:r>
          </a:p>
          <a:p>
            <a:pPr lvl="1"/>
            <a:r>
              <a:rPr lang="en-US" dirty="0" smtClean="0"/>
              <a:t>Can accept gift of any amount!</a:t>
            </a:r>
          </a:p>
          <a:p>
            <a:pPr lvl="1"/>
            <a:r>
              <a:rPr lang="en-US" dirty="0" smtClean="0"/>
              <a:t>No reporting requirement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Gifts from friends in the community</a:t>
            </a:r>
          </a:p>
          <a:p>
            <a:pPr lvl="1"/>
            <a:r>
              <a:rPr lang="en-US" dirty="0" smtClean="0"/>
              <a:t>Can accept gifts of any amount!</a:t>
            </a:r>
          </a:p>
          <a:p>
            <a:pPr lvl="1"/>
            <a:r>
              <a:rPr lang="en-US" dirty="0" smtClean="0"/>
              <a:t>Must report gifts of over $100 on a quarterly Form 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1825625"/>
            <a:ext cx="3479800" cy="3838575"/>
          </a:xfrm>
        </p:spPr>
      </p:pic>
    </p:spTree>
    <p:extLst>
      <p:ext uri="{BB962C8B-B14F-4D97-AF65-F5344CB8AC3E}">
        <p14:creationId xmlns:p14="http://schemas.microsoft.com/office/powerpoint/2010/main" val="313121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Basics of Financial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File a </a:t>
            </a:r>
            <a:r>
              <a:rPr lang="en-US" u="sng" dirty="0" smtClean="0"/>
              <a:t>Form 1</a:t>
            </a:r>
            <a:r>
              <a:rPr lang="en-US" dirty="0" smtClean="0"/>
              <a:t> by </a:t>
            </a:r>
            <a:r>
              <a:rPr lang="en-US" u="sng" dirty="0" smtClean="0"/>
              <a:t>July 1</a:t>
            </a:r>
            <a:r>
              <a:rPr lang="en-US" dirty="0" smtClean="0"/>
              <a:t>, with a grace period until </a:t>
            </a:r>
            <a:r>
              <a:rPr lang="en-US" u="sng" dirty="0" smtClean="0"/>
              <a:t>September 1</a:t>
            </a:r>
          </a:p>
          <a:p>
            <a:endParaRPr lang="en-US" dirty="0"/>
          </a:p>
          <a:p>
            <a:r>
              <a:rPr lang="en-US" dirty="0" smtClean="0"/>
              <a:t>Any corrections made by September 1 count as part of original filing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$25/day fine if filed after September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7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Ethics Commission?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60555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Created by Article II, Section 8 of Florida Constitution</a:t>
            </a:r>
          </a:p>
          <a:p>
            <a:endParaRPr lang="en-US" dirty="0"/>
          </a:p>
          <a:p>
            <a:r>
              <a:rPr lang="en-US" dirty="0" smtClean="0"/>
              <a:t>Nine-member uncompensated board</a:t>
            </a:r>
          </a:p>
          <a:p>
            <a:endParaRPr lang="en-US" dirty="0"/>
          </a:p>
          <a:p>
            <a:r>
              <a:rPr lang="en-US" dirty="0" smtClean="0"/>
              <a:t>Jurisdiction over </a:t>
            </a:r>
            <a:r>
              <a:rPr lang="en-US" dirty="0" smtClean="0"/>
              <a:t>the ethics </a:t>
            </a:r>
            <a:r>
              <a:rPr lang="en-US" dirty="0" smtClean="0"/>
              <a:t>laws in Chapter 112, Florida Statutes (the Code of Ethics)</a:t>
            </a:r>
          </a:p>
          <a:p>
            <a:pPr lvl="1"/>
            <a:r>
              <a:rPr lang="en-US" sz="2800" dirty="0" smtClean="0"/>
              <a:t>Covers conduct committed in your public capacity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825624"/>
            <a:ext cx="3390900" cy="4351339"/>
          </a:xfrm>
        </p:spPr>
      </p:pic>
    </p:spTree>
    <p:extLst>
      <p:ext uri="{BB962C8B-B14F-4D97-AF65-F5344CB8AC3E}">
        <p14:creationId xmlns:p14="http://schemas.microsoft.com/office/powerpoint/2010/main" val="320575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Post-Public Employment –</a:t>
            </a:r>
            <a:br>
              <a:rPr lang="en-US" dirty="0" smtClean="0"/>
            </a:br>
            <a:r>
              <a:rPr lang="en-US" dirty="0" smtClean="0"/>
              <a:t>District Supervisors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30400"/>
            <a:ext cx="3403599" cy="3733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825625"/>
            <a:ext cx="6362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Section 112.313(14) – Prohibits the following for </a:t>
            </a:r>
            <a:r>
              <a:rPr lang="en-US" u="sng" dirty="0" smtClean="0"/>
              <a:t>two years</a:t>
            </a:r>
            <a:r>
              <a:rPr lang="en-US" dirty="0" smtClean="0"/>
              <a:t> after leaving public employment:</a:t>
            </a:r>
          </a:p>
          <a:p>
            <a:endParaRPr lang="en-US" dirty="0" smtClean="0"/>
          </a:p>
          <a:p>
            <a:pPr marL="914400" lvl="1" indent="-457200">
              <a:buAutoNum type="arabicParenBoth"/>
            </a:pPr>
            <a:r>
              <a:rPr lang="en-US" dirty="0" smtClean="0"/>
              <a:t>Representing another person or entity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For compensation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Before your former “government body or agency”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Just attending a meeting on behalf of a client can be a problem!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28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095500"/>
            <a:ext cx="3632200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 smtClean="0"/>
              <a:t>Contact Info</a:t>
            </a:r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b="1" dirty="0" smtClean="0"/>
              <a:t>Gray Schafer – Senior Attorney</a:t>
            </a:r>
          </a:p>
          <a:p>
            <a:pPr marL="0" indent="0" algn="ctr">
              <a:buNone/>
            </a:pPr>
            <a:r>
              <a:rPr lang="en-US" dirty="0" smtClean="0"/>
              <a:t>schafer.grayden@leg.state.fl.us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Florida Commission on Ethics</a:t>
            </a:r>
          </a:p>
          <a:p>
            <a:pPr marL="0" indent="0" algn="ctr">
              <a:buNone/>
            </a:pPr>
            <a:r>
              <a:rPr lang="en-US" dirty="0" smtClean="0"/>
              <a:t>P.O. Drawer 15709</a:t>
            </a:r>
          </a:p>
          <a:p>
            <a:pPr marL="0" indent="0" algn="ctr">
              <a:buNone/>
            </a:pPr>
            <a:r>
              <a:rPr lang="en-US" dirty="0" smtClean="0"/>
              <a:t>Tallahassee, FL 32317-5709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(850)-488-7864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the Commission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Renders opinions</a:t>
            </a:r>
          </a:p>
          <a:p>
            <a:pPr lvl="1"/>
            <a:r>
              <a:rPr lang="en-US" dirty="0" smtClean="0"/>
              <a:t>Can be informal opinions given over the phone or by letter</a:t>
            </a:r>
          </a:p>
          <a:p>
            <a:pPr lvl="1"/>
            <a:r>
              <a:rPr lang="en-US" dirty="0" smtClean="0"/>
              <a:t>Can be a formal opinion passed by entire Commission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Investigates ethics complaints</a:t>
            </a:r>
          </a:p>
          <a:p>
            <a:pPr lvl="1"/>
            <a:r>
              <a:rPr lang="en-US" dirty="0" smtClean="0"/>
              <a:t>Can be filed by anyone</a:t>
            </a:r>
          </a:p>
          <a:p>
            <a:pPr lvl="1"/>
            <a:r>
              <a:rPr lang="en-US" dirty="0" smtClean="0"/>
              <a:t>Can accept referrals from certain agencies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Administers financial disclosure laws</a:t>
            </a:r>
          </a:p>
        </p:txBody>
      </p:sp>
    </p:spTree>
    <p:extLst>
      <p:ext uri="{BB962C8B-B14F-4D97-AF65-F5344CB8AC3E}">
        <p14:creationId xmlns:p14="http://schemas.microsoft.com/office/powerpoint/2010/main" val="15146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Misuse of Position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3289300" cy="37369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825625"/>
            <a:ext cx="6273800" cy="4351338"/>
          </a:xfrm>
        </p:spPr>
        <p:txBody>
          <a:bodyPr/>
          <a:lstStyle/>
          <a:p>
            <a:r>
              <a:rPr lang="en-US" dirty="0" smtClean="0"/>
              <a:t>Section 112.313(6) – Public officer or employee may not:</a:t>
            </a:r>
          </a:p>
          <a:p>
            <a:endParaRPr lang="en-US" dirty="0" smtClean="0"/>
          </a:p>
          <a:p>
            <a:pPr marL="914400" lvl="1" indent="-457200">
              <a:buAutoNum type="arabicParenBoth"/>
            </a:pPr>
            <a:r>
              <a:rPr lang="en-US" dirty="0" smtClean="0"/>
              <a:t>“Corruptly” use or attempt to use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Public position or resources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To obtain a special benefit or privilege</a:t>
            </a:r>
          </a:p>
          <a:p>
            <a:pPr marL="914400" lvl="1" indent="-457200">
              <a:buAutoNum type="arabicParenBoth"/>
            </a:pPr>
            <a:r>
              <a:rPr lang="en-US" dirty="0" smtClean="0"/>
              <a:t>For himself or others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is not just mismanagement or rude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3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Certain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112.313(8) – If particular information is:</a:t>
            </a:r>
          </a:p>
          <a:p>
            <a:endParaRPr lang="en-US" dirty="0" smtClean="0"/>
          </a:p>
          <a:p>
            <a:pPr marL="914400" lvl="1" indent="-457200">
              <a:buAutoNum type="arabicParenBoth"/>
            </a:pPr>
            <a:r>
              <a:rPr lang="en-US" dirty="0" smtClean="0"/>
              <a:t>Not available to members of the public; and</a:t>
            </a:r>
          </a:p>
          <a:p>
            <a:pPr marL="914400" lvl="1" indent="-457200">
              <a:buAutoNum type="arabicParenBoth"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You learn of it because of your public position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…then you should not disclose or use the information for your personal gain or for the gain of anyone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1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Nepotism – Can I hire a relative?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16100"/>
            <a:ext cx="4305300" cy="38338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0" y="1816100"/>
            <a:ext cx="5130800" cy="43608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Section 112.3135 – Do not appoint, employ, promote, or advance a relative to a position </a:t>
            </a:r>
            <a:r>
              <a:rPr lang="en-US" u="sng" dirty="0" smtClean="0"/>
              <a:t>in your </a:t>
            </a:r>
            <a:r>
              <a:rPr lang="en-US" u="sng" dirty="0" smtClean="0"/>
              <a:t>agency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Applies even if you </a:t>
            </a:r>
            <a:r>
              <a:rPr lang="en-US" dirty="0" smtClean="0"/>
              <a:t>just </a:t>
            </a:r>
            <a:r>
              <a:rPr lang="en-US" u="sng" dirty="0" smtClean="0"/>
              <a:t>recommend</a:t>
            </a:r>
            <a:r>
              <a:rPr lang="en-US" dirty="0" smtClean="0"/>
              <a:t> that your relative be </a:t>
            </a:r>
            <a:r>
              <a:rPr lang="en-US" dirty="0" smtClean="0"/>
              <a:t>hired</a:t>
            </a:r>
          </a:p>
          <a:p>
            <a:endParaRPr lang="en-US" dirty="0"/>
          </a:p>
          <a:p>
            <a:r>
              <a:rPr lang="en-US" dirty="0" smtClean="0"/>
              <a:t>Applies even if you </a:t>
            </a:r>
            <a:r>
              <a:rPr lang="en-US" u="sng" dirty="0" smtClean="0"/>
              <a:t>abstain</a:t>
            </a:r>
            <a:r>
              <a:rPr lang="en-US" dirty="0" smtClean="0"/>
              <a:t> from the vote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Dual Office Holding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25625"/>
            <a:ext cx="4368800" cy="4000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Section 112.313(10) – If a public officer is employed by an agency, he cannot serve on that agency’s governing board</a:t>
            </a:r>
          </a:p>
          <a:p>
            <a:endParaRPr lang="en-US" dirty="0"/>
          </a:p>
          <a:p>
            <a:r>
              <a:rPr lang="en-US" dirty="0" smtClean="0"/>
              <a:t>Section 112.3125 –  </a:t>
            </a:r>
            <a:r>
              <a:rPr lang="en-US" u="sng" dirty="0" smtClean="0"/>
              <a:t>Elected</a:t>
            </a:r>
            <a:r>
              <a:rPr lang="en-US" dirty="0" smtClean="0"/>
              <a:t> public officers may not accept outside public employment without complying with some additional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Doing Business with Your Agency—</a:t>
            </a:r>
            <a:br>
              <a:rPr lang="en-US" dirty="0" smtClean="0"/>
            </a:br>
            <a:r>
              <a:rPr lang="en-US" dirty="0" smtClean="0"/>
              <a:t>Section 112.313(3)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25624"/>
            <a:ext cx="4597400" cy="39655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8200" y="1825625"/>
            <a:ext cx="54356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Section 112.313(3) has </a:t>
            </a:r>
            <a:r>
              <a:rPr lang="en-US" i="1" dirty="0" smtClean="0"/>
              <a:t>two</a:t>
            </a:r>
            <a:r>
              <a:rPr lang="en-US" dirty="0" smtClean="0"/>
              <a:t> prongs:</a:t>
            </a:r>
          </a:p>
          <a:p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Cannot purchase for your agency goods/services from your own business</a:t>
            </a:r>
          </a:p>
          <a:p>
            <a:pPr marL="914400" lvl="1" indent="-457200">
              <a:buAutoNum type="arabicParenBoth"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Cannot sell goods/services to your own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4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Conflicting Employment and Contractual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112.313(7)(a) has two parts:</a:t>
            </a:r>
          </a:p>
          <a:p>
            <a:endParaRPr lang="en-US" dirty="0"/>
          </a:p>
          <a:p>
            <a:r>
              <a:rPr lang="en-US" dirty="0" smtClean="0"/>
              <a:t>Part One prohibits a public </a:t>
            </a:r>
            <a:r>
              <a:rPr lang="en-US" dirty="0" smtClean="0"/>
              <a:t>officer </a:t>
            </a:r>
            <a:r>
              <a:rPr lang="en-US" dirty="0" smtClean="0"/>
              <a:t>from:</a:t>
            </a:r>
          </a:p>
          <a:p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Having an employment or contractual relationship with a business entity…</a:t>
            </a:r>
          </a:p>
          <a:p>
            <a:pPr marL="914400" lvl="1" indent="-457200">
              <a:buAutoNum type="arabicParenBoth"/>
            </a:pPr>
            <a:endParaRPr lang="en-US" dirty="0"/>
          </a:p>
          <a:p>
            <a:pPr marL="914400" lvl="1" indent="-457200">
              <a:buAutoNum type="arabicParenBoth"/>
            </a:pPr>
            <a:r>
              <a:rPr lang="en-US" dirty="0" smtClean="0"/>
              <a:t>When that entity is regulated by </a:t>
            </a:r>
            <a:r>
              <a:rPr lang="en-US" u="sng" dirty="0" smtClean="0"/>
              <a:t>or</a:t>
            </a:r>
            <a:r>
              <a:rPr lang="en-US" dirty="0" smtClean="0"/>
              <a:t> is doing business with the </a:t>
            </a:r>
            <a:r>
              <a:rPr lang="en-US" dirty="0" smtClean="0"/>
              <a:t>officer’s </a:t>
            </a:r>
            <a:r>
              <a:rPr lang="en-US" dirty="0" smtClean="0"/>
              <a:t>own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4143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986</Words>
  <Application>Microsoft Office PowerPoint</Application>
  <PresentationFormat>Widescreen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Solving the Ethics Puzzle: An Overview of the Code of Ethics</vt:lpstr>
      <vt:lpstr>What is the Ethics Commission?</vt:lpstr>
      <vt:lpstr>What does the Commission do?</vt:lpstr>
      <vt:lpstr>Misuse of Position</vt:lpstr>
      <vt:lpstr>Use of Certain Information</vt:lpstr>
      <vt:lpstr>Nepotism – Can I hire a relative?</vt:lpstr>
      <vt:lpstr>Dual Office Holding</vt:lpstr>
      <vt:lpstr>Doing Business with Your Agency— Section 112.313(3)</vt:lpstr>
      <vt:lpstr>Conflicting Employment and Contractual Relationships</vt:lpstr>
      <vt:lpstr>Conflicting Employment and Contractual Relationships</vt:lpstr>
      <vt:lpstr>More Points on Conflicts</vt:lpstr>
      <vt:lpstr>Voting Conflicts – Section 112.3143</vt:lpstr>
      <vt:lpstr>Voting Conflicts – Three Considerations</vt:lpstr>
      <vt:lpstr>Handling a Voting Conflict</vt:lpstr>
      <vt:lpstr>Gifts – Quid Pro Quo</vt:lpstr>
      <vt:lpstr>The Gift Law – Section 112.3148</vt:lpstr>
      <vt:lpstr>What does the gift law prohibit?</vt:lpstr>
      <vt:lpstr>What does the gift law allow? </vt:lpstr>
      <vt:lpstr>Basics of Financial Disclosure</vt:lpstr>
      <vt:lpstr>Post-Public Employment – District Supervisors</vt:lpstr>
      <vt:lpstr>Thank you!</vt:lpstr>
    </vt:vector>
  </TitlesOfParts>
  <Company>Florida Legislature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the Ethics Puzzle: An Overview of the Code of Ethics</dc:title>
  <dc:creator>Schafer, Grayden</dc:creator>
  <cp:lastModifiedBy>Schafer, Grayden</cp:lastModifiedBy>
  <cp:revision>25</cp:revision>
  <dcterms:created xsi:type="dcterms:W3CDTF">2019-05-06T14:36:30Z</dcterms:created>
  <dcterms:modified xsi:type="dcterms:W3CDTF">2019-05-06T20:48:27Z</dcterms:modified>
</cp:coreProperties>
</file>