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256" r:id="rId2"/>
    <p:sldId id="268" r:id="rId3"/>
    <p:sldId id="282" r:id="rId4"/>
    <p:sldId id="283" r:id="rId5"/>
    <p:sldId id="269" r:id="rId6"/>
    <p:sldId id="270" r:id="rId7"/>
    <p:sldId id="275" r:id="rId8"/>
    <p:sldId id="271" r:id="rId9"/>
    <p:sldId id="284" r:id="rId10"/>
    <p:sldId id="285" r:id="rId11"/>
    <p:sldId id="281" r:id="rId12"/>
    <p:sldId id="288" r:id="rId13"/>
    <p:sldId id="289" r:id="rId14"/>
    <p:sldId id="290" r:id="rId15"/>
    <p:sldId id="273" r:id="rId16"/>
    <p:sldId id="258" r:id="rId17"/>
    <p:sldId id="259" r:id="rId18"/>
    <p:sldId id="274" r:id="rId19"/>
    <p:sldId id="287" r:id="rId20"/>
    <p:sldId id="276" r:id="rId21"/>
    <p:sldId id="286" r:id="rId22"/>
    <p:sldId id="260" r:id="rId23"/>
    <p:sldId id="264" r:id="rId24"/>
    <p:sldId id="291" r:id="rId25"/>
    <p:sldId id="292" r:id="rId26"/>
    <p:sldId id="293" r:id="rId27"/>
    <p:sldId id="265" r:id="rId2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58" y="21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ED4B0117-D22F-4FEC-9FE7-16A1779CAF14}" type="datetimeFigureOut">
              <a:rPr lang="en-US"/>
              <a:pPr>
                <a:defRPr/>
              </a:pPr>
              <a:t>4/15/2019</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D6FC9AD0-9608-4C85-B2F5-0F57649F324B}"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3CEDDA0D-DE92-4473-A89F-450E2C39AAB8}" type="datetimeFigureOut">
              <a:rPr lang="en-US"/>
              <a:pPr>
                <a:defRPr/>
              </a:pPr>
              <a:t>4/15/2019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39E47728-BCE9-442E-9BDB-0F6CDCACBA1D}"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dirty="0"/>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dirty="0"/>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6" name="Date Placeholder 6"/>
          <p:cNvSpPr>
            <a:spLocks noGrp="1"/>
          </p:cNvSpPr>
          <p:nvPr>
            <p:ph type="dt" sz="half" idx="10"/>
          </p:nvPr>
        </p:nvSpPr>
        <p:spPr/>
        <p:txBody>
          <a:bodyPr/>
          <a:lstStyle>
            <a:lvl1pPr>
              <a:defRPr/>
            </a:lvl1pPr>
            <a:extLst/>
          </a:lstStyle>
          <a:p>
            <a:pPr>
              <a:defRPr/>
            </a:pPr>
            <a:fld id="{B19E6BE2-9B3B-4AA0-94F0-9B1E94B1E958}" type="datetimeFigureOut">
              <a:rPr lang="en-US"/>
              <a:pPr>
                <a:defRPr/>
              </a:pPr>
              <a:t>4/15/2019</a:t>
            </a:fld>
            <a:endParaRPr lang="en-US" dirty="0"/>
          </a:p>
        </p:txBody>
      </p:sp>
      <p:sp>
        <p:nvSpPr>
          <p:cNvPr id="7" name="Footer Placeholder 19"/>
          <p:cNvSpPr>
            <a:spLocks noGrp="1"/>
          </p:cNvSpPr>
          <p:nvPr>
            <p:ph type="ftr" sz="quarter" idx="11"/>
          </p:nvPr>
        </p:nvSpPr>
        <p:spPr/>
        <p:txBody>
          <a:bodyPr/>
          <a:lstStyle>
            <a:lvl1pPr>
              <a:defRPr/>
            </a:lvl1pPr>
            <a:extLst/>
          </a:lstStyle>
          <a:p>
            <a:pPr>
              <a:defRPr/>
            </a:pPr>
            <a:endParaRPr lang="en-US" dirty="0"/>
          </a:p>
        </p:txBody>
      </p:sp>
      <p:sp>
        <p:nvSpPr>
          <p:cNvPr id="8" name="Slide Number Placeholder 9"/>
          <p:cNvSpPr>
            <a:spLocks noGrp="1"/>
          </p:cNvSpPr>
          <p:nvPr>
            <p:ph type="sldNum" sz="quarter" idx="12"/>
          </p:nvPr>
        </p:nvSpPr>
        <p:spPr/>
        <p:txBody>
          <a:bodyPr/>
          <a:lstStyle>
            <a:lvl1pPr>
              <a:defRPr/>
            </a:lvl1pPr>
            <a:extLst/>
          </a:lstStyle>
          <a:p>
            <a:pPr>
              <a:defRPr/>
            </a:pPr>
            <a:fld id="{BD2EE0E4-3D72-49C9-BE89-3ED902C40F82}"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fld id="{37E67B8F-B154-4E58-A965-6425D73BE6F3}" type="datetimeFigureOut">
              <a:rPr lang="en-US"/>
              <a:pPr>
                <a:defRPr/>
              </a:pPr>
              <a:t>4/15/2019</a:t>
            </a:fld>
            <a:endParaRPr lang="en-US" dirty="0"/>
          </a:p>
        </p:txBody>
      </p:sp>
      <p:sp>
        <p:nvSpPr>
          <p:cNvPr id="5" name="Footer Placeholder 9"/>
          <p:cNvSpPr>
            <a:spLocks noGrp="1"/>
          </p:cNvSpPr>
          <p:nvPr>
            <p:ph type="ftr" sz="quarter" idx="11"/>
          </p:nvPr>
        </p:nvSpPr>
        <p:spPr/>
        <p:txBody>
          <a:bodyPr/>
          <a:lstStyle>
            <a:lvl1pPr>
              <a:defRPr/>
            </a:lvl1pPr>
          </a:lstStyle>
          <a:p>
            <a:pPr>
              <a:defRPr/>
            </a:pPr>
            <a:endParaRPr lang="en-US" dirty="0"/>
          </a:p>
        </p:txBody>
      </p:sp>
      <p:sp>
        <p:nvSpPr>
          <p:cNvPr id="6" name="Slide Number Placeholder 21"/>
          <p:cNvSpPr>
            <a:spLocks noGrp="1"/>
          </p:cNvSpPr>
          <p:nvPr>
            <p:ph type="sldNum" sz="quarter" idx="12"/>
          </p:nvPr>
        </p:nvSpPr>
        <p:spPr/>
        <p:txBody>
          <a:bodyPr/>
          <a:lstStyle>
            <a:lvl1pPr>
              <a:defRPr/>
            </a:lvl1pPr>
          </a:lstStyle>
          <a:p>
            <a:pPr>
              <a:defRPr/>
            </a:pPr>
            <a:fld id="{15F4B1E9-87F2-4011-92BB-E6C165697F65}"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fld id="{F5A3CA35-7565-4939-ABAE-DDC9894F73CD}" type="datetimeFigureOut">
              <a:rPr lang="en-US"/>
              <a:pPr>
                <a:defRPr/>
              </a:pPr>
              <a:t>4/15/2019</a:t>
            </a:fld>
            <a:endParaRPr lang="en-US" dirty="0"/>
          </a:p>
        </p:txBody>
      </p:sp>
      <p:sp>
        <p:nvSpPr>
          <p:cNvPr id="5" name="Footer Placeholder 9"/>
          <p:cNvSpPr>
            <a:spLocks noGrp="1"/>
          </p:cNvSpPr>
          <p:nvPr>
            <p:ph type="ftr" sz="quarter" idx="11"/>
          </p:nvPr>
        </p:nvSpPr>
        <p:spPr/>
        <p:txBody>
          <a:bodyPr/>
          <a:lstStyle>
            <a:lvl1pPr>
              <a:defRPr/>
            </a:lvl1pPr>
          </a:lstStyle>
          <a:p>
            <a:pPr>
              <a:defRPr/>
            </a:pPr>
            <a:endParaRPr lang="en-US" dirty="0"/>
          </a:p>
        </p:txBody>
      </p:sp>
      <p:sp>
        <p:nvSpPr>
          <p:cNvPr id="6" name="Slide Number Placeholder 21"/>
          <p:cNvSpPr>
            <a:spLocks noGrp="1"/>
          </p:cNvSpPr>
          <p:nvPr>
            <p:ph type="sldNum" sz="quarter" idx="12"/>
          </p:nvPr>
        </p:nvSpPr>
        <p:spPr/>
        <p:txBody>
          <a:bodyPr/>
          <a:lstStyle>
            <a:lvl1pPr>
              <a:defRPr/>
            </a:lvl1pPr>
          </a:lstStyle>
          <a:p>
            <a:pPr>
              <a:defRPr/>
            </a:pPr>
            <a:fld id="{EA7E78C7-3559-40CC-A09D-C1380EFAB56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fld id="{27632FD6-9296-42C5-ADFA-C08386CABD7C}" type="datetimeFigureOut">
              <a:rPr lang="en-US"/>
              <a:pPr>
                <a:defRPr/>
              </a:pPr>
              <a:t>4/15/2019</a:t>
            </a:fld>
            <a:endParaRPr lang="en-US" dirty="0"/>
          </a:p>
        </p:txBody>
      </p:sp>
      <p:sp>
        <p:nvSpPr>
          <p:cNvPr id="5" name="Footer Placeholder 9"/>
          <p:cNvSpPr>
            <a:spLocks noGrp="1"/>
          </p:cNvSpPr>
          <p:nvPr>
            <p:ph type="ftr" sz="quarter" idx="11"/>
          </p:nvPr>
        </p:nvSpPr>
        <p:spPr/>
        <p:txBody>
          <a:bodyPr/>
          <a:lstStyle>
            <a:lvl1pPr>
              <a:defRPr/>
            </a:lvl1pPr>
          </a:lstStyle>
          <a:p>
            <a:pPr>
              <a:defRPr/>
            </a:pPr>
            <a:endParaRPr lang="en-US" dirty="0"/>
          </a:p>
        </p:txBody>
      </p:sp>
      <p:sp>
        <p:nvSpPr>
          <p:cNvPr id="6" name="Slide Number Placeholder 21"/>
          <p:cNvSpPr>
            <a:spLocks noGrp="1"/>
          </p:cNvSpPr>
          <p:nvPr>
            <p:ph type="sldNum" sz="quarter" idx="12"/>
          </p:nvPr>
        </p:nvSpPr>
        <p:spPr/>
        <p:txBody>
          <a:bodyPr/>
          <a:lstStyle>
            <a:lvl1pPr>
              <a:defRPr/>
            </a:lvl1pPr>
          </a:lstStyle>
          <a:p>
            <a:pPr>
              <a:defRPr/>
            </a:pPr>
            <a:fld id="{C0E579F5-4525-4AE8-B92A-FA0320E1DE6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dirty="0"/>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89D6D77A-F1B3-434A-A938-F7ADB33F2F93}" type="datetimeFigureOut">
              <a:rPr lang="en-US"/>
              <a:pPr>
                <a:defRPr/>
              </a:pPr>
              <a:t>4/15/2019</a:t>
            </a:fld>
            <a:endParaRPr lang="en-US" dirty="0"/>
          </a:p>
        </p:txBody>
      </p:sp>
      <p:sp>
        <p:nvSpPr>
          <p:cNvPr id="9" name="Footer Placeholder 4"/>
          <p:cNvSpPr>
            <a:spLocks noGrp="1"/>
          </p:cNvSpPr>
          <p:nvPr>
            <p:ph type="ftr" sz="quarter" idx="11"/>
          </p:nvPr>
        </p:nvSpPr>
        <p:spPr/>
        <p:txBody>
          <a:bodyPr/>
          <a:lstStyle>
            <a:lvl1pPr>
              <a:defRPr/>
            </a:lvl1pPr>
            <a:extLst/>
          </a:lstStyle>
          <a:p>
            <a:pPr>
              <a:defRPr/>
            </a:pPr>
            <a:endParaRPr lang="en-US" dirty="0"/>
          </a:p>
        </p:txBody>
      </p:sp>
      <p:sp>
        <p:nvSpPr>
          <p:cNvPr id="10" name="Slide Number Placeholder 5"/>
          <p:cNvSpPr>
            <a:spLocks noGrp="1"/>
          </p:cNvSpPr>
          <p:nvPr>
            <p:ph type="sldNum" sz="quarter" idx="12"/>
          </p:nvPr>
        </p:nvSpPr>
        <p:spPr/>
        <p:txBody>
          <a:bodyPr/>
          <a:lstStyle>
            <a:lvl1pPr>
              <a:defRPr/>
            </a:lvl1pPr>
            <a:extLst/>
          </a:lstStyle>
          <a:p>
            <a:pPr>
              <a:defRPr/>
            </a:pPr>
            <a:fld id="{B50B2009-B11B-484E-87A3-64FEA560759C}"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3"/>
          <p:cNvSpPr>
            <a:spLocks noGrp="1"/>
          </p:cNvSpPr>
          <p:nvPr>
            <p:ph type="dt" sz="half" idx="10"/>
          </p:nvPr>
        </p:nvSpPr>
        <p:spPr/>
        <p:txBody>
          <a:bodyPr/>
          <a:lstStyle>
            <a:lvl1pPr>
              <a:defRPr/>
            </a:lvl1pPr>
          </a:lstStyle>
          <a:p>
            <a:pPr>
              <a:defRPr/>
            </a:pPr>
            <a:fld id="{AD5E9849-74C1-4481-A602-EF8564C39832}" type="datetimeFigureOut">
              <a:rPr lang="en-US"/>
              <a:pPr>
                <a:defRPr/>
              </a:pPr>
              <a:t>4/15/2019</a:t>
            </a:fld>
            <a:endParaRPr lang="en-US" dirty="0"/>
          </a:p>
        </p:txBody>
      </p:sp>
      <p:sp>
        <p:nvSpPr>
          <p:cNvPr id="6" name="Footer Placeholder 9"/>
          <p:cNvSpPr>
            <a:spLocks noGrp="1"/>
          </p:cNvSpPr>
          <p:nvPr>
            <p:ph type="ftr" sz="quarter" idx="11"/>
          </p:nvPr>
        </p:nvSpPr>
        <p:spPr/>
        <p:txBody>
          <a:bodyPr/>
          <a:lstStyle>
            <a:lvl1pPr>
              <a:defRPr/>
            </a:lvl1pPr>
          </a:lstStyle>
          <a:p>
            <a:pPr>
              <a:defRPr/>
            </a:pPr>
            <a:endParaRPr lang="en-US" dirty="0"/>
          </a:p>
        </p:txBody>
      </p:sp>
      <p:sp>
        <p:nvSpPr>
          <p:cNvPr id="7" name="Slide Number Placeholder 21"/>
          <p:cNvSpPr>
            <a:spLocks noGrp="1"/>
          </p:cNvSpPr>
          <p:nvPr>
            <p:ph type="sldNum" sz="quarter" idx="12"/>
          </p:nvPr>
        </p:nvSpPr>
        <p:spPr/>
        <p:txBody>
          <a:bodyPr/>
          <a:lstStyle>
            <a:lvl1pPr>
              <a:defRPr/>
            </a:lvl1pPr>
          </a:lstStyle>
          <a:p>
            <a:pPr>
              <a:defRPr/>
            </a:pPr>
            <a:fld id="{73FCD8C3-6134-4AED-BF48-1BF80C4C1F5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extLst/>
          </a:lstStyle>
          <a:p>
            <a:pPr>
              <a:defRPr/>
            </a:pPr>
            <a:fld id="{616C2056-F057-48D3-9B66-812708D80222}" type="datetimeFigureOut">
              <a:rPr lang="en-US"/>
              <a:pPr>
                <a:defRPr/>
              </a:pPr>
              <a:t>4/15/2019</a:t>
            </a:fld>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dirty="0"/>
          </a:p>
        </p:txBody>
      </p:sp>
      <p:sp>
        <p:nvSpPr>
          <p:cNvPr id="9" name="Slide Number Placeholder 8"/>
          <p:cNvSpPr>
            <a:spLocks noGrp="1"/>
          </p:cNvSpPr>
          <p:nvPr>
            <p:ph type="sldNum" sz="quarter" idx="12"/>
          </p:nvPr>
        </p:nvSpPr>
        <p:spPr/>
        <p:txBody>
          <a:bodyPr/>
          <a:lstStyle>
            <a:lvl1pPr>
              <a:defRPr/>
            </a:lvl1pPr>
            <a:extLst/>
          </a:lstStyle>
          <a:p>
            <a:pPr>
              <a:defRPr/>
            </a:pPr>
            <a:fld id="{A33A23BC-F8FB-457A-8DC7-E2FF8571C1C0}"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Date Placeholder 23"/>
          <p:cNvSpPr>
            <a:spLocks noGrp="1"/>
          </p:cNvSpPr>
          <p:nvPr>
            <p:ph type="dt" sz="half" idx="10"/>
          </p:nvPr>
        </p:nvSpPr>
        <p:spPr/>
        <p:txBody>
          <a:bodyPr/>
          <a:lstStyle>
            <a:lvl1pPr>
              <a:defRPr/>
            </a:lvl1pPr>
          </a:lstStyle>
          <a:p>
            <a:pPr>
              <a:defRPr/>
            </a:pPr>
            <a:fld id="{B8672365-570F-4D19-9E47-6FBC1214E2D5}" type="datetimeFigureOut">
              <a:rPr lang="en-US"/>
              <a:pPr>
                <a:defRPr/>
              </a:pPr>
              <a:t>4/15/2019</a:t>
            </a:fld>
            <a:endParaRPr lang="en-US" dirty="0"/>
          </a:p>
        </p:txBody>
      </p:sp>
      <p:sp>
        <p:nvSpPr>
          <p:cNvPr id="4" name="Footer Placeholder 9"/>
          <p:cNvSpPr>
            <a:spLocks noGrp="1"/>
          </p:cNvSpPr>
          <p:nvPr>
            <p:ph type="ftr" sz="quarter" idx="11"/>
          </p:nvPr>
        </p:nvSpPr>
        <p:spPr/>
        <p:txBody>
          <a:bodyPr/>
          <a:lstStyle>
            <a:lvl1pPr>
              <a:defRPr/>
            </a:lvl1pPr>
          </a:lstStyle>
          <a:p>
            <a:pPr>
              <a:defRPr/>
            </a:pPr>
            <a:endParaRPr lang="en-US" dirty="0"/>
          </a:p>
        </p:txBody>
      </p:sp>
      <p:sp>
        <p:nvSpPr>
          <p:cNvPr id="5" name="Slide Number Placeholder 21"/>
          <p:cNvSpPr>
            <a:spLocks noGrp="1"/>
          </p:cNvSpPr>
          <p:nvPr>
            <p:ph type="sldNum" sz="quarter" idx="12"/>
          </p:nvPr>
        </p:nvSpPr>
        <p:spPr/>
        <p:txBody>
          <a:bodyPr/>
          <a:lstStyle>
            <a:lvl1pPr>
              <a:defRPr/>
            </a:lvl1pPr>
          </a:lstStyle>
          <a:p>
            <a:pPr>
              <a:defRPr/>
            </a:pPr>
            <a:fld id="{9667E023-6E11-4C98-AB65-89AAAB3991B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Date Placeholder 1"/>
          <p:cNvSpPr>
            <a:spLocks noGrp="1"/>
          </p:cNvSpPr>
          <p:nvPr>
            <p:ph type="dt" sz="half" idx="10"/>
          </p:nvPr>
        </p:nvSpPr>
        <p:spPr/>
        <p:txBody>
          <a:bodyPr/>
          <a:lstStyle>
            <a:lvl1pPr>
              <a:defRPr/>
            </a:lvl1pPr>
            <a:extLst/>
          </a:lstStyle>
          <a:p>
            <a:pPr>
              <a:defRPr/>
            </a:pPr>
            <a:fld id="{9FAF3F09-BF2A-4DCB-B37C-0EE7B9347701}" type="datetimeFigureOut">
              <a:rPr lang="en-US"/>
              <a:pPr>
                <a:defRPr/>
              </a:pPr>
              <a:t>4/15/2019</a:t>
            </a:fld>
            <a:endParaRPr lang="en-US" dirty="0"/>
          </a:p>
        </p:txBody>
      </p:sp>
      <p:sp>
        <p:nvSpPr>
          <p:cNvPr id="5" name="Footer Placeholder 2"/>
          <p:cNvSpPr>
            <a:spLocks noGrp="1"/>
          </p:cNvSpPr>
          <p:nvPr>
            <p:ph type="ftr" sz="quarter" idx="11"/>
          </p:nvPr>
        </p:nvSpPr>
        <p:spPr/>
        <p:txBody>
          <a:bodyPr/>
          <a:lstStyle>
            <a:lvl1pPr>
              <a:defRPr/>
            </a:lvl1pPr>
            <a:extLst/>
          </a:lstStyle>
          <a:p>
            <a:pPr>
              <a:defRPr/>
            </a:pPr>
            <a:endParaRPr lang="en-US" dirty="0"/>
          </a:p>
        </p:txBody>
      </p:sp>
      <p:sp>
        <p:nvSpPr>
          <p:cNvPr id="6" name="Slide Number Placeholder 3"/>
          <p:cNvSpPr>
            <a:spLocks noGrp="1"/>
          </p:cNvSpPr>
          <p:nvPr>
            <p:ph type="sldNum" sz="quarter" idx="12"/>
          </p:nvPr>
        </p:nvSpPr>
        <p:spPr/>
        <p:txBody>
          <a:bodyPr/>
          <a:lstStyle>
            <a:lvl1pPr>
              <a:defRPr/>
            </a:lvl1pPr>
            <a:extLst/>
          </a:lstStyle>
          <a:p>
            <a:pPr>
              <a:defRPr/>
            </a:pPr>
            <a:fld id="{46494962-6BFA-429A-8F44-9C85C0BE639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extLst/>
          </a:lstStyle>
          <a:p>
            <a:pPr>
              <a:defRPr/>
            </a:pPr>
            <a:fld id="{7C1D938E-0294-4ABD-BB35-E991930394D8}" type="datetimeFigureOut">
              <a:rPr lang="en-US"/>
              <a:pPr>
                <a:defRPr/>
              </a:pPr>
              <a:t>4/15/2019</a:t>
            </a:fld>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52181407-24DD-4C8D-853F-3B2E92A5B267}"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fontAlgn="auto">
              <a:lnSpc>
                <a:spcPts val="3000"/>
              </a:lnSpc>
              <a:spcBef>
                <a:spcPts val="600"/>
              </a:spcBef>
              <a:spcAft>
                <a:spcPts val="0"/>
              </a:spcAft>
              <a:buClr>
                <a:schemeClr val="accent1"/>
              </a:buClr>
              <a:buSzPct val="80000"/>
              <a:buFont typeface="Wingdings 2"/>
              <a:buNone/>
              <a:defRPr/>
            </a:pPr>
            <a:endParaRPr lang="en-US" sz="3200" dirty="0">
              <a:latin typeface="+mn-lt"/>
              <a:cs typeface="+mn-cs"/>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a:t>Click to edit Master title style</a:t>
            </a: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dirty="0"/>
              <a:t>Click icon to add picture</a:t>
            </a:r>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59090EEA-FEEF-4331-829F-D4F600176F20}" type="datetimeFigureOut">
              <a:rPr lang="en-US"/>
              <a:pPr>
                <a:defRPr/>
              </a:pPr>
              <a:t>4/15/2019</a:t>
            </a:fld>
            <a:endParaRPr lang="en-US" dirty="0"/>
          </a:p>
        </p:txBody>
      </p:sp>
      <p:sp>
        <p:nvSpPr>
          <p:cNvPr id="9" name="Footer Placeholder 5"/>
          <p:cNvSpPr>
            <a:spLocks noGrp="1"/>
          </p:cNvSpPr>
          <p:nvPr>
            <p:ph type="ftr" sz="quarter" idx="11"/>
          </p:nvPr>
        </p:nvSpPr>
        <p:spPr/>
        <p:txBody>
          <a:bodyPr/>
          <a:lstStyle>
            <a:lvl1pPr>
              <a:defRPr/>
            </a:lvl1pPr>
            <a:extLst/>
          </a:lstStyle>
          <a:p>
            <a:pPr>
              <a:defRPr/>
            </a:pPr>
            <a:endParaRPr lang="en-US" dirty="0"/>
          </a:p>
        </p:txBody>
      </p:sp>
      <p:sp>
        <p:nvSpPr>
          <p:cNvPr id="10" name="Slide Number Placeholder 6"/>
          <p:cNvSpPr>
            <a:spLocks noGrp="1"/>
          </p:cNvSpPr>
          <p:nvPr>
            <p:ph type="sldNum" sz="quarter" idx="12"/>
          </p:nvPr>
        </p:nvSpPr>
        <p:spPr/>
        <p:txBody>
          <a:bodyPr/>
          <a:lstStyle>
            <a:lvl1pPr>
              <a:defRPr/>
            </a:lvl1pPr>
            <a:extLst/>
          </a:lstStyle>
          <a:p>
            <a:pPr>
              <a:defRPr/>
            </a:pPr>
            <a:fld id="{9CC35465-CB7C-489A-8393-793CCDE6721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p>
            <a:r>
              <a:rPr lang="en-US"/>
              <a:t>Click to edit Master title style</a:t>
            </a:r>
          </a:p>
        </p:txBody>
      </p:sp>
      <p:sp>
        <p:nvSpPr>
          <p:cNvPr id="1033" name="Text Placehold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cs typeface="+mn-cs"/>
              </a:defRPr>
            </a:lvl1pPr>
            <a:extLst/>
          </a:lstStyle>
          <a:p>
            <a:pPr>
              <a:defRPr/>
            </a:pPr>
            <a:fld id="{0BDB8FE6-CAED-43FD-AFB0-6598B97149C1}" type="datetimeFigureOut">
              <a:rPr lang="en-US"/>
              <a:pPr>
                <a:defRPr/>
              </a:pPr>
              <a:t>4/15/2019</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endParaRPr lang="en-US" dirty="0"/>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fld id="{62749015-220A-4F0F-B92D-4FE3701322CB}" type="slidenum">
              <a:rPr lang="en-US"/>
              <a:pPr>
                <a:defRPr/>
              </a:pPr>
              <a:t>‹#›</a:t>
            </a:fld>
            <a:endParaRPr lang="en-US" dirty="0"/>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4295" r:id="rId1"/>
    <p:sldLayoutId id="2147484290" r:id="rId2"/>
    <p:sldLayoutId id="2147484296" r:id="rId3"/>
    <p:sldLayoutId id="2147484291" r:id="rId4"/>
    <p:sldLayoutId id="2147484297" r:id="rId5"/>
    <p:sldLayoutId id="2147484292" r:id="rId6"/>
    <p:sldLayoutId id="2147484298" r:id="rId7"/>
    <p:sldLayoutId id="2147484299" r:id="rId8"/>
    <p:sldLayoutId id="2147484300" r:id="rId9"/>
    <p:sldLayoutId id="2147484293" r:id="rId10"/>
    <p:sldLayoutId id="2147484294" r:id="rId11"/>
  </p:sldLayoutIdLst>
  <p:txStyles>
    <p:titleStyle>
      <a:lvl1pPr algn="l" rtl="0" eaLnBrk="0" fontAlgn="base" hangingPunct="0">
        <a:spcBef>
          <a:spcPct val="0"/>
        </a:spcBef>
        <a:spcAft>
          <a:spcPct val="0"/>
        </a:spcAft>
        <a:defRPr sz="4300" kern="1200">
          <a:solidFill>
            <a:srgbClr val="3B3B3B"/>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3B3B3B"/>
          </a:solidFill>
          <a:latin typeface="Gill Sans MT" pitchFamily="34" charset="0"/>
        </a:defRPr>
      </a:lvl2pPr>
      <a:lvl3pPr algn="l" rtl="0" eaLnBrk="0" fontAlgn="base" hangingPunct="0">
        <a:spcBef>
          <a:spcPct val="0"/>
        </a:spcBef>
        <a:spcAft>
          <a:spcPct val="0"/>
        </a:spcAft>
        <a:defRPr sz="4300">
          <a:solidFill>
            <a:srgbClr val="3B3B3B"/>
          </a:solidFill>
          <a:latin typeface="Gill Sans MT" pitchFamily="34" charset="0"/>
        </a:defRPr>
      </a:lvl3pPr>
      <a:lvl4pPr algn="l" rtl="0" eaLnBrk="0" fontAlgn="base" hangingPunct="0">
        <a:spcBef>
          <a:spcPct val="0"/>
        </a:spcBef>
        <a:spcAft>
          <a:spcPct val="0"/>
        </a:spcAft>
        <a:defRPr sz="4300">
          <a:solidFill>
            <a:srgbClr val="3B3B3B"/>
          </a:solidFill>
          <a:latin typeface="Gill Sans MT" pitchFamily="34" charset="0"/>
        </a:defRPr>
      </a:lvl4pPr>
      <a:lvl5pPr algn="l" rtl="0" eaLnBrk="0" fontAlgn="base" hangingPunct="0">
        <a:spcBef>
          <a:spcPct val="0"/>
        </a:spcBef>
        <a:spcAft>
          <a:spcPct val="0"/>
        </a:spcAft>
        <a:defRPr sz="4300">
          <a:solidFill>
            <a:srgbClr val="3B3B3B"/>
          </a:solidFill>
          <a:latin typeface="Gill Sans MT" pitchFamily="34" charset="0"/>
        </a:defRPr>
      </a:lvl5pPr>
      <a:lvl6pPr marL="457200" algn="l" rtl="0" fontAlgn="base">
        <a:spcBef>
          <a:spcPct val="0"/>
        </a:spcBef>
        <a:spcAft>
          <a:spcPct val="0"/>
        </a:spcAft>
        <a:defRPr sz="4300">
          <a:solidFill>
            <a:srgbClr val="3B3B3B"/>
          </a:solidFill>
          <a:latin typeface="Gill Sans MT" pitchFamily="34" charset="0"/>
        </a:defRPr>
      </a:lvl6pPr>
      <a:lvl7pPr marL="914400" algn="l" rtl="0" fontAlgn="base">
        <a:spcBef>
          <a:spcPct val="0"/>
        </a:spcBef>
        <a:spcAft>
          <a:spcPct val="0"/>
        </a:spcAft>
        <a:defRPr sz="4300">
          <a:solidFill>
            <a:srgbClr val="3B3B3B"/>
          </a:solidFill>
          <a:latin typeface="Gill Sans MT" pitchFamily="34" charset="0"/>
        </a:defRPr>
      </a:lvl7pPr>
      <a:lvl8pPr marL="1371600" algn="l" rtl="0" fontAlgn="base">
        <a:spcBef>
          <a:spcPct val="0"/>
        </a:spcBef>
        <a:spcAft>
          <a:spcPct val="0"/>
        </a:spcAft>
        <a:defRPr sz="4300">
          <a:solidFill>
            <a:srgbClr val="3B3B3B"/>
          </a:solidFill>
          <a:latin typeface="Gill Sans MT" pitchFamily="34" charset="0"/>
        </a:defRPr>
      </a:lvl8pPr>
      <a:lvl9pPr marL="1828800" algn="l" rtl="0" fontAlgn="base">
        <a:spcBef>
          <a:spcPct val="0"/>
        </a:spcBef>
        <a:spcAft>
          <a:spcPct val="0"/>
        </a:spcAft>
        <a:defRPr sz="4300">
          <a:solidFill>
            <a:srgbClr val="3B3B3B"/>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8D89A4"/>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748560"/>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myfloridalega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1925" y="360363"/>
            <a:ext cx="7559675" cy="782637"/>
          </a:xfrm>
        </p:spPr>
        <p:txBody>
          <a:bodyPr>
            <a:normAutofit fontScale="90000"/>
          </a:bodyPr>
          <a:lstStyle/>
          <a:p>
            <a:pPr eaLnBrk="1" fontAlgn="auto" hangingPunct="1">
              <a:spcAft>
                <a:spcPts val="0"/>
              </a:spcAft>
              <a:defRPr/>
            </a:pPr>
            <a:r>
              <a:rPr lang="en-US" dirty="0">
                <a:solidFill>
                  <a:schemeClr val="tx2">
                    <a:satMod val="130000"/>
                  </a:schemeClr>
                </a:solidFill>
              </a:rPr>
              <a:t>OPEN GOVERNMENT OVERVIEW:</a:t>
            </a:r>
          </a:p>
        </p:txBody>
      </p:sp>
      <p:sp>
        <p:nvSpPr>
          <p:cNvPr id="3" name="Subtitle 2"/>
          <p:cNvSpPr>
            <a:spLocks noGrp="1"/>
          </p:cNvSpPr>
          <p:nvPr>
            <p:ph type="subTitle" idx="1"/>
          </p:nvPr>
        </p:nvSpPr>
        <p:spPr>
          <a:xfrm>
            <a:off x="1431925" y="1236955"/>
            <a:ext cx="7407275" cy="990600"/>
          </a:xfrm>
        </p:spPr>
        <p:txBody>
          <a:bodyPr>
            <a:normAutofit/>
          </a:bodyPr>
          <a:lstStyle/>
          <a:p>
            <a:pPr eaLnBrk="1" fontAlgn="auto" hangingPunct="1">
              <a:spcAft>
                <a:spcPts val="0"/>
              </a:spcAft>
              <a:buFont typeface="Wingdings 2"/>
              <a:buNone/>
              <a:defRPr/>
            </a:pPr>
            <a:r>
              <a:rPr lang="en-US" sz="3600" dirty="0"/>
              <a:t>     </a:t>
            </a:r>
          </a:p>
        </p:txBody>
      </p:sp>
      <p:sp>
        <p:nvSpPr>
          <p:cNvPr id="8197" name="Subtitle 2"/>
          <p:cNvSpPr txBox="1">
            <a:spLocks/>
          </p:cNvSpPr>
          <p:nvPr/>
        </p:nvSpPr>
        <p:spPr bwMode="auto">
          <a:xfrm>
            <a:off x="1431925" y="5410200"/>
            <a:ext cx="7407275" cy="1219200"/>
          </a:xfrm>
          <a:prstGeom prst="rect">
            <a:avLst/>
          </a:prstGeom>
          <a:noFill/>
          <a:ln w="9525">
            <a:noFill/>
            <a:miter lim="800000"/>
            <a:headEnd/>
            <a:tailEnd/>
          </a:ln>
        </p:spPr>
        <p:txBody>
          <a:bodyPr tIns="0"/>
          <a:lstStyle/>
          <a:p>
            <a:pPr marL="63500"/>
            <a:r>
              <a:rPr lang="en-US" sz="2400" dirty="0">
                <a:latin typeface="Gill Sans MT" pitchFamily="34" charset="0"/>
              </a:rPr>
              <a:t>Patricia R. Gleason</a:t>
            </a:r>
          </a:p>
          <a:p>
            <a:pPr marL="63500"/>
            <a:r>
              <a:rPr lang="en-US" sz="2400" dirty="0">
                <a:latin typeface="Gill Sans MT" pitchFamily="34" charset="0"/>
              </a:rPr>
              <a:t>Special Counsel for Open Government</a:t>
            </a:r>
          </a:p>
          <a:p>
            <a:pPr marL="63500"/>
            <a:r>
              <a:rPr lang="en-US" sz="2400" dirty="0">
                <a:latin typeface="Gill Sans MT" pitchFamily="34" charset="0"/>
              </a:rPr>
              <a:t>Attorney General Ashley Moody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Board meetings</a:t>
            </a:r>
          </a:p>
        </p:txBody>
      </p:sp>
      <p:sp>
        <p:nvSpPr>
          <p:cNvPr id="17411" name="Content Placeholder 2"/>
          <p:cNvSpPr>
            <a:spLocks noGrp="1"/>
          </p:cNvSpPr>
          <p:nvPr>
            <p:ph idx="1"/>
          </p:nvPr>
        </p:nvSpPr>
        <p:spPr/>
        <p:txBody>
          <a:bodyPr/>
          <a:lstStyle/>
          <a:p>
            <a:r>
              <a:rPr lang="en-US" dirty="0"/>
              <a:t>Section 286.0114, F.S., provides, subject to listed exceptions, that boards must allow an opportunity for the public to be heard before the board takes official action on a proposition.  The statute does not prohibit boards from “maintaining orderly conduct or proper decorum in a public meeting.”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Penalties</a:t>
            </a:r>
          </a:p>
        </p:txBody>
      </p:sp>
      <p:sp>
        <p:nvSpPr>
          <p:cNvPr id="18435" name="Content Placeholder 2"/>
          <p:cNvSpPr>
            <a:spLocks noGrp="1"/>
          </p:cNvSpPr>
          <p:nvPr>
            <p:ph idx="1"/>
          </p:nvPr>
        </p:nvSpPr>
        <p:spPr/>
        <p:txBody>
          <a:bodyPr/>
          <a:lstStyle/>
          <a:p>
            <a:r>
              <a:rPr lang="en-US" dirty="0"/>
              <a:t>Civil action</a:t>
            </a:r>
          </a:p>
          <a:p>
            <a:r>
              <a:rPr lang="en-US" dirty="0"/>
              <a:t>Criminal penalties</a:t>
            </a:r>
          </a:p>
          <a:p>
            <a:r>
              <a:rPr lang="en-US" dirty="0"/>
              <a:t>Suspension or removal from office</a:t>
            </a:r>
          </a:p>
          <a:p>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7B1D9-D4A0-4E5F-9A8F-834BA5B54D37}"/>
              </a:ext>
            </a:extLst>
          </p:cNvPr>
          <p:cNvSpPr>
            <a:spLocks noGrp="1"/>
          </p:cNvSpPr>
          <p:nvPr>
            <p:ph type="title"/>
          </p:nvPr>
        </p:nvSpPr>
        <p:spPr/>
        <p:txBody>
          <a:bodyPr/>
          <a:lstStyle/>
          <a:p>
            <a:r>
              <a:rPr lang="en-US" dirty="0"/>
              <a:t>Review Questions</a:t>
            </a:r>
          </a:p>
        </p:txBody>
      </p:sp>
      <p:sp>
        <p:nvSpPr>
          <p:cNvPr id="3" name="Content Placeholder 2">
            <a:extLst>
              <a:ext uri="{FF2B5EF4-FFF2-40B4-BE49-F238E27FC236}">
                <a16:creationId xmlns:a16="http://schemas.microsoft.com/office/drawing/2014/main" id="{2194F848-C70E-44AF-B4E8-B21122CC9B5C}"/>
              </a:ext>
            </a:extLst>
          </p:cNvPr>
          <p:cNvSpPr>
            <a:spLocks noGrp="1"/>
          </p:cNvSpPr>
          <p:nvPr>
            <p:ph idx="1"/>
          </p:nvPr>
        </p:nvSpPr>
        <p:spPr/>
        <p:txBody>
          <a:bodyPr/>
          <a:lstStyle/>
          <a:p>
            <a:r>
              <a:rPr lang="en-US" dirty="0"/>
              <a:t>1.  </a:t>
            </a:r>
            <a:r>
              <a:rPr lang="en-US" sz="2000" b="1" dirty="0"/>
              <a:t>Two members of the county commission are talking to each other at a football game.  A reporter is with the commissioners and able to hear the entire conversation.  The commissioners:</a:t>
            </a:r>
          </a:p>
          <a:p>
            <a:r>
              <a:rPr lang="en-US" sz="2000" b="1" dirty="0"/>
              <a:t>A.  Have not violated the Sunshine Law because even if they were discussing county business, the meeting was public because a newspaper reporter was present.</a:t>
            </a:r>
          </a:p>
          <a:p>
            <a:r>
              <a:rPr lang="en-US" sz="2000" b="1" dirty="0"/>
              <a:t>B.  Have violated the Sunshine Law if they were talking about matters </a:t>
            </a:r>
            <a:r>
              <a:rPr lang="en-US" sz="2000" b="1"/>
              <a:t>that foreseeably </a:t>
            </a:r>
            <a:r>
              <a:rPr lang="en-US" sz="2000" b="1" dirty="0"/>
              <a:t>could come before the commission for action or discussion.</a:t>
            </a:r>
          </a:p>
          <a:p>
            <a:r>
              <a:rPr lang="en-US" sz="2000" b="1" dirty="0"/>
              <a:t>C.  Have violated the Sunshine Law if they were talking about commission matters that have been placed on the agenda for a vote.</a:t>
            </a:r>
          </a:p>
          <a:p>
            <a:r>
              <a:rPr lang="en-US" sz="2000" b="1" dirty="0"/>
              <a:t>D.  Both B and C are correct.</a:t>
            </a:r>
          </a:p>
        </p:txBody>
      </p:sp>
    </p:spTree>
    <p:extLst>
      <p:ext uri="{BB962C8B-B14F-4D97-AF65-F5344CB8AC3E}">
        <p14:creationId xmlns:p14="http://schemas.microsoft.com/office/powerpoint/2010/main" val="677427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44459-7422-4140-90CC-5D27151C1CDD}"/>
              </a:ext>
            </a:extLst>
          </p:cNvPr>
          <p:cNvSpPr>
            <a:spLocks noGrp="1"/>
          </p:cNvSpPr>
          <p:nvPr>
            <p:ph type="title"/>
          </p:nvPr>
        </p:nvSpPr>
        <p:spPr/>
        <p:txBody>
          <a:bodyPr/>
          <a:lstStyle/>
          <a:p>
            <a:r>
              <a:rPr lang="en-US" dirty="0"/>
              <a:t>Review Questions</a:t>
            </a:r>
          </a:p>
        </p:txBody>
      </p:sp>
      <p:sp>
        <p:nvSpPr>
          <p:cNvPr id="3" name="Content Placeholder 2">
            <a:extLst>
              <a:ext uri="{FF2B5EF4-FFF2-40B4-BE49-F238E27FC236}">
                <a16:creationId xmlns:a16="http://schemas.microsoft.com/office/drawing/2014/main" id="{D5F74506-0413-4EA5-A822-2FCE48F3E9CE}"/>
              </a:ext>
            </a:extLst>
          </p:cNvPr>
          <p:cNvSpPr>
            <a:spLocks noGrp="1"/>
          </p:cNvSpPr>
          <p:nvPr>
            <p:ph idx="1"/>
          </p:nvPr>
        </p:nvSpPr>
        <p:spPr/>
        <p:txBody>
          <a:bodyPr/>
          <a:lstStyle/>
          <a:p>
            <a:r>
              <a:rPr lang="en-US" dirty="0"/>
              <a:t>2.  </a:t>
            </a:r>
            <a:r>
              <a:rPr lang="en-US" sz="2000" b="1" dirty="0"/>
              <a:t>A county commissioner from County A, county commissioner from County B, Tax Collector from County A and County B, and a city commissioner want to meet to discuss proposed legislation that could affect all these entities.  Which statement is correct? </a:t>
            </a:r>
          </a:p>
          <a:p>
            <a:r>
              <a:rPr lang="en-US" sz="2000" b="1" dirty="0"/>
              <a:t>A.  The meeting should be open to the public because the county commissioners and the city commissioner are subject to the Sunshine Law.</a:t>
            </a:r>
          </a:p>
          <a:p>
            <a:r>
              <a:rPr lang="en-US" sz="2000" b="1" dirty="0"/>
              <a:t>B.  The meeting is not subject to the Sunshine Law.</a:t>
            </a:r>
          </a:p>
          <a:p>
            <a:r>
              <a:rPr lang="en-US" sz="2000" b="1" dirty="0"/>
              <a:t>C.  The meeting is subject to the Sunshine Law because all of these officials are elected to office.</a:t>
            </a:r>
          </a:p>
          <a:p>
            <a:r>
              <a:rPr lang="en-US" sz="2000" b="1" dirty="0"/>
              <a:t>D.  The meeting is subject to the Sunshine Law because the legislation could relate to the duties of these entities.  </a:t>
            </a:r>
          </a:p>
        </p:txBody>
      </p:sp>
    </p:spTree>
    <p:extLst>
      <p:ext uri="{BB962C8B-B14F-4D97-AF65-F5344CB8AC3E}">
        <p14:creationId xmlns:p14="http://schemas.microsoft.com/office/powerpoint/2010/main" val="37928033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10D8B-1892-44C4-B300-8C2E85570F7A}"/>
              </a:ext>
            </a:extLst>
          </p:cNvPr>
          <p:cNvSpPr>
            <a:spLocks noGrp="1"/>
          </p:cNvSpPr>
          <p:nvPr>
            <p:ph type="title"/>
          </p:nvPr>
        </p:nvSpPr>
        <p:spPr/>
        <p:txBody>
          <a:bodyPr/>
          <a:lstStyle/>
          <a:p>
            <a:r>
              <a:rPr lang="en-US" dirty="0"/>
              <a:t>Review Questions</a:t>
            </a:r>
          </a:p>
        </p:txBody>
      </p:sp>
      <p:sp>
        <p:nvSpPr>
          <p:cNvPr id="3" name="Content Placeholder 2">
            <a:extLst>
              <a:ext uri="{FF2B5EF4-FFF2-40B4-BE49-F238E27FC236}">
                <a16:creationId xmlns:a16="http://schemas.microsoft.com/office/drawing/2014/main" id="{238A1555-68BC-41F0-A0B3-3870230021DB}"/>
              </a:ext>
            </a:extLst>
          </p:cNvPr>
          <p:cNvSpPr>
            <a:spLocks noGrp="1"/>
          </p:cNvSpPr>
          <p:nvPr>
            <p:ph idx="1"/>
          </p:nvPr>
        </p:nvSpPr>
        <p:spPr/>
        <p:txBody>
          <a:bodyPr/>
          <a:lstStyle/>
          <a:p>
            <a:r>
              <a:rPr lang="en-US" dirty="0"/>
              <a:t>3.  </a:t>
            </a:r>
            <a:r>
              <a:rPr lang="en-US" sz="1400" b="1" dirty="0"/>
              <a:t>Two county commissioners would like to meet at a restaurant with the Tax Collector to discuss possible improvements to the courthouse where the Tax Collector offices are located.  Although there is no pending agenda item relating to these improvements, the commissioners have addressed this issue at past meetings and would like to seek input from the Tax Collector before proceeding further.  Which statement is correct?</a:t>
            </a:r>
          </a:p>
          <a:p>
            <a:r>
              <a:rPr lang="en-US" sz="1400" b="1" dirty="0"/>
              <a:t>A.  The Sunshine Law does not apply to the meeting because it is an informal discussion between two commissioners, as evidenced by the fact that it is being held at a restaurant rather than the commission chambers.</a:t>
            </a:r>
          </a:p>
          <a:p>
            <a:r>
              <a:rPr lang="en-US" sz="1400" b="1" dirty="0"/>
              <a:t>B.  The Sunshine Law applies to the meeting and therefore, the commissioners should provide public notice of the meeting, allow the public to attend, and keep minutes.</a:t>
            </a:r>
          </a:p>
          <a:p>
            <a:r>
              <a:rPr lang="en-US" sz="1400" b="1" dirty="0"/>
              <a:t>C.  Because the Sunshine Law applies, the commissioners should not hold the meeting at the restaurant and instead should have the discussion at an open noticed meeting of the commission held at the commission chambers.</a:t>
            </a:r>
          </a:p>
          <a:p>
            <a:r>
              <a:rPr lang="en-US" sz="1400" b="1" dirty="0"/>
              <a:t>D.  The Sunshine Law does not apply because only two commissioners will be there and the issues are not scheduled for a vote.</a:t>
            </a:r>
          </a:p>
        </p:txBody>
      </p:sp>
    </p:spTree>
    <p:extLst>
      <p:ext uri="{BB962C8B-B14F-4D97-AF65-F5344CB8AC3E}">
        <p14:creationId xmlns:p14="http://schemas.microsoft.com/office/powerpoint/2010/main" val="320106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PUBLIC RECORDS LAW</a:t>
            </a:r>
          </a:p>
        </p:txBody>
      </p:sp>
      <p:sp>
        <p:nvSpPr>
          <p:cNvPr id="20483" name="Content Placeholder 2"/>
          <p:cNvSpPr>
            <a:spLocks noGrp="1"/>
          </p:cNvSpPr>
          <p:nvPr>
            <p:ph idx="1"/>
          </p:nvPr>
        </p:nvSpPr>
        <p:spPr/>
        <p:txBody>
          <a:bodyPr/>
          <a:lstStyle/>
          <a:p>
            <a:r>
              <a:rPr lang="en-US" dirty="0"/>
              <a:t>Florida’s Public Records Act, Chapter 119, Florida Statutes, provides a right of access to records of state and local governments as well as to private entities acting on their behalf.</a:t>
            </a:r>
          </a:p>
          <a:p>
            <a:r>
              <a:rPr lang="en-US" dirty="0"/>
              <a:t>If material falls within the definition of “public record” it must be disclosed to the public unless there is a statutory exemption.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solidFill>
                  <a:schemeClr val="tx2">
                    <a:satMod val="130000"/>
                  </a:schemeClr>
                </a:solidFill>
              </a:rPr>
              <a:t>The term “public records” means:</a:t>
            </a:r>
          </a:p>
        </p:txBody>
      </p:sp>
      <p:sp>
        <p:nvSpPr>
          <p:cNvPr id="3" name="Content Placeholder 2"/>
          <p:cNvSpPr>
            <a:spLocks noGrp="1"/>
          </p:cNvSpPr>
          <p:nvPr>
            <p:ph idx="1"/>
          </p:nvPr>
        </p:nvSpPr>
        <p:spPr/>
        <p:txBody>
          <a:bodyPr>
            <a:normAutofit fontScale="77500" lnSpcReduction="20000"/>
          </a:bodyPr>
          <a:lstStyle/>
          <a:p>
            <a:pPr marL="596646" indent="-514350" eaLnBrk="1" fontAlgn="auto" hangingPunct="1">
              <a:spcAft>
                <a:spcPts val="0"/>
              </a:spcAft>
              <a:buFont typeface="+mj-lt"/>
              <a:buAutoNum type="alphaLcParenR"/>
              <a:defRPr/>
            </a:pPr>
            <a:r>
              <a:rPr lang="en-US" b="1" dirty="0"/>
              <a:t>All “documents, papers, letters, maps, books, tapes, photographs, films, sound recordings, data processing software or other material, regardless of the physical form, characteristics, or means of transmission” (includes electronic communications like text messages, emails, Facebook posts).</a:t>
            </a:r>
          </a:p>
          <a:p>
            <a:pPr marL="596646" indent="-514350" eaLnBrk="1" fontAlgn="auto" hangingPunct="1">
              <a:spcAft>
                <a:spcPts val="0"/>
              </a:spcAft>
              <a:buFont typeface="+mj-lt"/>
              <a:buAutoNum type="alphaLcParenR"/>
              <a:defRPr/>
            </a:pPr>
            <a:r>
              <a:rPr lang="en-US" b="1" dirty="0"/>
              <a:t>Made or received pursuant to law or ordinance or in connection with the transaction of official business  </a:t>
            </a:r>
          </a:p>
          <a:p>
            <a:pPr marL="596646" indent="-514350" eaLnBrk="1" fontAlgn="auto" hangingPunct="1">
              <a:spcAft>
                <a:spcPts val="0"/>
              </a:spcAft>
              <a:buFont typeface="+mj-lt"/>
              <a:buAutoNum type="alphaLcParenR"/>
              <a:defRPr/>
            </a:pPr>
            <a:r>
              <a:rPr lang="en-US" b="1" dirty="0"/>
              <a:t>By any agency [including a private entity acting ‘on behalf of’ a public agency]</a:t>
            </a:r>
          </a:p>
          <a:p>
            <a:pPr marL="596646" indent="-514350" eaLnBrk="1" fontAlgn="auto" hangingPunct="1">
              <a:spcAft>
                <a:spcPts val="0"/>
              </a:spcAft>
              <a:buFont typeface="+mj-lt"/>
              <a:buAutoNum type="alphaLcParenR"/>
              <a:defRPr/>
            </a:pPr>
            <a:r>
              <a:rPr lang="en-US" b="1" dirty="0"/>
              <a:t>Which are used to perpetuate, communicate, or formalize knowledge.</a:t>
            </a:r>
          </a:p>
          <a:p>
            <a:pPr marL="596646" indent="-514350" eaLnBrk="1" fontAlgn="auto" hangingPunct="1">
              <a:spcAft>
                <a:spcPts val="0"/>
              </a:spcAft>
              <a:buNone/>
              <a:defRPr/>
            </a:pPr>
            <a:endParaRPr lang="en-US" dirty="0"/>
          </a:p>
          <a:p>
            <a:pPr marL="365760" indent="-283464" eaLnBrk="1" fontAlgn="auto" hangingPunct="1">
              <a:spcAft>
                <a:spcPts val="0"/>
              </a:spcAft>
              <a:buFont typeface="Wingdings 2"/>
              <a:buNone/>
              <a:defRP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457200"/>
            <a:ext cx="7499350" cy="1143000"/>
          </a:xfrm>
        </p:spPr>
        <p:txBody>
          <a:bodyPr>
            <a:noAutofit/>
          </a:bodyPr>
          <a:lstStyle/>
          <a:p>
            <a:pPr eaLnBrk="1" fontAlgn="auto" hangingPunct="1">
              <a:spcAft>
                <a:spcPts val="0"/>
              </a:spcAft>
              <a:defRPr/>
            </a:pPr>
            <a:r>
              <a:rPr lang="en-US" sz="3600" dirty="0">
                <a:solidFill>
                  <a:schemeClr val="tx2">
                    <a:satMod val="130000"/>
                  </a:schemeClr>
                </a:solidFill>
              </a:rPr>
              <a:t>Providing Public Records</a:t>
            </a:r>
          </a:p>
        </p:txBody>
      </p:sp>
      <p:sp>
        <p:nvSpPr>
          <p:cNvPr id="3" name="Content Placeholder 2"/>
          <p:cNvSpPr>
            <a:spLocks noGrp="1"/>
          </p:cNvSpPr>
          <p:nvPr>
            <p:ph idx="1"/>
          </p:nvPr>
        </p:nvSpPr>
        <p:spPr>
          <a:xfrm>
            <a:off x="1435100" y="1905000"/>
            <a:ext cx="7499350" cy="4800600"/>
          </a:xfrm>
        </p:spPr>
        <p:txBody>
          <a:bodyPr>
            <a:normAutofit fontScale="92500" lnSpcReduction="20000"/>
          </a:bodyPr>
          <a:lstStyle/>
          <a:p>
            <a:pPr marL="596646" indent="-514350" eaLnBrk="1" fontAlgn="auto" hangingPunct="1">
              <a:spcAft>
                <a:spcPts val="0"/>
              </a:spcAft>
              <a:buFont typeface="+mj-lt"/>
              <a:buAutoNum type="alphaLcParenR"/>
              <a:defRPr/>
            </a:pPr>
            <a:r>
              <a:rPr lang="en-US" dirty="0"/>
              <a:t>Public records cannot be withheld at the request of the sender</a:t>
            </a:r>
          </a:p>
          <a:p>
            <a:pPr marL="596646" indent="-514350" eaLnBrk="1" fontAlgn="auto" hangingPunct="1">
              <a:spcAft>
                <a:spcPts val="0"/>
              </a:spcAft>
              <a:buFont typeface="+mj-lt"/>
              <a:buAutoNum type="alphaLcParenR"/>
              <a:defRPr/>
            </a:pPr>
            <a:r>
              <a:rPr lang="en-US" dirty="0"/>
              <a:t>A requestor is not required to show a “legitimate” or “noncommercial interest” as a condition of access</a:t>
            </a:r>
          </a:p>
          <a:p>
            <a:pPr marL="596646" indent="-514350" eaLnBrk="1" fontAlgn="auto" hangingPunct="1">
              <a:spcAft>
                <a:spcPts val="0"/>
              </a:spcAft>
              <a:buFont typeface="+mj-lt"/>
              <a:buAutoNum type="alphaLcParenR"/>
              <a:defRPr/>
            </a:pPr>
            <a:r>
              <a:rPr lang="en-US" dirty="0"/>
              <a:t>A request cannot be denied because it is “overbroad”</a:t>
            </a:r>
          </a:p>
          <a:p>
            <a:pPr marL="596646" indent="-514350" eaLnBrk="1" fontAlgn="auto" hangingPunct="1">
              <a:spcAft>
                <a:spcPts val="0"/>
              </a:spcAft>
              <a:buFont typeface="+mj-lt"/>
              <a:buAutoNum type="alphaLcParenR"/>
              <a:defRPr/>
            </a:pPr>
            <a:r>
              <a:rPr lang="en-US" dirty="0"/>
              <a:t>Unless authorized by another statute, an agency may not require that public records requests be in writing or require the requestor to identify himself or herself</a:t>
            </a:r>
          </a:p>
          <a:p>
            <a:pPr marL="365760" indent="-283464" eaLnBrk="1" fontAlgn="auto" hangingPunct="1">
              <a:spcAft>
                <a:spcPts val="0"/>
              </a:spcAft>
              <a:buFont typeface="Wingdings 2"/>
              <a:buNone/>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a:t>Providing Public Records</a:t>
            </a:r>
          </a:p>
        </p:txBody>
      </p:sp>
      <p:sp>
        <p:nvSpPr>
          <p:cNvPr id="23555" name="Content Placeholder 2"/>
          <p:cNvSpPr>
            <a:spLocks noGrp="1"/>
          </p:cNvSpPr>
          <p:nvPr>
            <p:ph idx="1"/>
          </p:nvPr>
        </p:nvSpPr>
        <p:spPr/>
        <p:txBody>
          <a:bodyPr/>
          <a:lstStyle/>
          <a:p>
            <a:r>
              <a:rPr lang="en-US" dirty="0"/>
              <a:t>The Public Records Act does not contain a specific time limit (such as 24 hours or 10 days).  </a:t>
            </a:r>
          </a:p>
          <a:p>
            <a:r>
              <a:rPr lang="en-US" dirty="0"/>
              <a:t>The Florida Supreme Court has stated that the only delay in producing records permitted under the statute is the reasonable time allowed the custodian to retrieve the record and redact those portions of the record the custodian asserts are exempt.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97B31-D8F8-4D8E-95CB-D9AD571336B0}"/>
              </a:ext>
            </a:extLst>
          </p:cNvPr>
          <p:cNvSpPr>
            <a:spLocks noGrp="1"/>
          </p:cNvSpPr>
          <p:nvPr>
            <p:ph type="title"/>
          </p:nvPr>
        </p:nvSpPr>
        <p:spPr/>
        <p:txBody>
          <a:bodyPr/>
          <a:lstStyle/>
          <a:p>
            <a:r>
              <a:rPr lang="en-US" dirty="0"/>
              <a:t>Statutory Exemptions</a:t>
            </a:r>
          </a:p>
        </p:txBody>
      </p:sp>
      <p:sp>
        <p:nvSpPr>
          <p:cNvPr id="3" name="Content Placeholder 2">
            <a:extLst>
              <a:ext uri="{FF2B5EF4-FFF2-40B4-BE49-F238E27FC236}">
                <a16:creationId xmlns:a16="http://schemas.microsoft.com/office/drawing/2014/main" id="{7CCC189B-F2C4-4990-AC0A-B26523B9CBB9}"/>
              </a:ext>
            </a:extLst>
          </p:cNvPr>
          <p:cNvSpPr>
            <a:spLocks noGrp="1"/>
          </p:cNvSpPr>
          <p:nvPr>
            <p:ph idx="1"/>
          </p:nvPr>
        </p:nvSpPr>
        <p:spPr/>
        <p:txBody>
          <a:bodyPr/>
          <a:lstStyle/>
          <a:p>
            <a:r>
              <a:rPr lang="en-US" sz="2800" dirty="0"/>
              <a:t>Difference between exempt and confidential records</a:t>
            </a:r>
          </a:p>
          <a:p>
            <a:r>
              <a:rPr lang="en-US" sz="2800" dirty="0"/>
              <a:t>AGO 17-05 (release of exempt home address information to code enforcement board)</a:t>
            </a:r>
          </a:p>
          <a:p>
            <a:r>
              <a:rPr lang="en-US" sz="2800" dirty="0"/>
              <a:t>Section 197.3225(1), F.S. (tax payer email addresses obtained for sending notices are exempt)</a:t>
            </a:r>
          </a:p>
          <a:p>
            <a:r>
              <a:rPr lang="en-US" sz="2800" dirty="0"/>
              <a:t>Section 119.071(5)(a), F.S.(social security numbers are confidential; may only be released as provided in statute)</a:t>
            </a:r>
          </a:p>
          <a:p>
            <a:endParaRPr lang="en-US" sz="2400" dirty="0"/>
          </a:p>
          <a:p>
            <a:endParaRPr lang="en-US" dirty="0"/>
          </a:p>
        </p:txBody>
      </p:sp>
    </p:spTree>
    <p:extLst>
      <p:ext uri="{BB962C8B-B14F-4D97-AF65-F5344CB8AC3E}">
        <p14:creationId xmlns:p14="http://schemas.microsoft.com/office/powerpoint/2010/main" val="320330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	  SUNSHINE LAW</a:t>
            </a:r>
          </a:p>
        </p:txBody>
      </p:sp>
      <p:sp>
        <p:nvSpPr>
          <p:cNvPr id="9219" name="Content Placeholder 2"/>
          <p:cNvSpPr>
            <a:spLocks noGrp="1"/>
          </p:cNvSpPr>
          <p:nvPr>
            <p:ph idx="1"/>
          </p:nvPr>
        </p:nvSpPr>
        <p:spPr/>
        <p:txBody>
          <a:bodyPr/>
          <a:lstStyle/>
          <a:p>
            <a:r>
              <a:rPr lang="en-US" dirty="0"/>
              <a:t>Florida’s Government in the Sunshine Law provides a right of access to governmental proceedings at both the state and local levels. In the absence of statutory exemption, it  applies to any gathering of two or more members of the same board to discuss some matter which will foreseeably come before that board for action.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a:t>Fees</a:t>
            </a:r>
          </a:p>
        </p:txBody>
      </p:sp>
      <p:sp>
        <p:nvSpPr>
          <p:cNvPr id="25603" name="Content Placeholder 2"/>
          <p:cNvSpPr>
            <a:spLocks noGrp="1"/>
          </p:cNvSpPr>
          <p:nvPr>
            <p:ph idx="1"/>
          </p:nvPr>
        </p:nvSpPr>
        <p:spPr/>
        <p:txBody>
          <a:bodyPr/>
          <a:lstStyle/>
          <a:p>
            <a:r>
              <a:rPr lang="en-US" sz="2800" dirty="0"/>
              <a:t>Chapter 119 authorizes the custodian to charge a fee of up to 15 cents per one-sided copy for copies that are 14 inches by 81/2 inches or less.  An additional 5 cents may be charged for two-sided copies. For other copies, the charge is the actual cost of duplication of the record.  Actual cost of duplication means the cost of the material and supplies used to duplicate the record but does not include labor or overhead cost.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Fees</a:t>
            </a:r>
          </a:p>
        </p:txBody>
      </p:sp>
      <p:sp>
        <p:nvSpPr>
          <p:cNvPr id="26627" name="Content Placeholder 2"/>
          <p:cNvSpPr>
            <a:spLocks noGrp="1"/>
          </p:cNvSpPr>
          <p:nvPr>
            <p:ph idx="1"/>
          </p:nvPr>
        </p:nvSpPr>
        <p:spPr/>
        <p:txBody>
          <a:bodyPr/>
          <a:lstStyle/>
          <a:p>
            <a:r>
              <a:rPr lang="en-US" dirty="0"/>
              <a:t>In addition to the actual cost of duplication, an agency may impose a reasonable service charge for the actual cost of extensive labor and information technology required due to the large volume of a request.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457200"/>
            <a:ext cx="7499350" cy="1143000"/>
          </a:xfrm>
        </p:spPr>
        <p:txBody>
          <a:bodyPr>
            <a:noAutofit/>
          </a:bodyPr>
          <a:lstStyle/>
          <a:p>
            <a:pPr eaLnBrk="1" fontAlgn="auto" hangingPunct="1">
              <a:spcAft>
                <a:spcPts val="0"/>
              </a:spcAft>
              <a:defRPr/>
            </a:pPr>
            <a:br>
              <a:rPr lang="en-US" sz="3600" dirty="0">
                <a:solidFill>
                  <a:schemeClr val="tx2">
                    <a:satMod val="130000"/>
                  </a:schemeClr>
                </a:solidFill>
              </a:rPr>
            </a:br>
            <a:r>
              <a:rPr lang="en-US" sz="3600" dirty="0">
                <a:solidFill>
                  <a:schemeClr val="tx2">
                    <a:satMod val="130000"/>
                  </a:schemeClr>
                </a:solidFill>
              </a:rPr>
              <a:t>Retention</a:t>
            </a:r>
            <a:br>
              <a:rPr lang="en-US" sz="3600" dirty="0">
                <a:solidFill>
                  <a:schemeClr val="tx2">
                    <a:satMod val="130000"/>
                  </a:schemeClr>
                </a:solidFill>
              </a:rPr>
            </a:br>
            <a:endParaRPr lang="en-US" sz="3600" dirty="0">
              <a:solidFill>
                <a:schemeClr val="tx2">
                  <a:satMod val="130000"/>
                </a:schemeClr>
              </a:solidFill>
            </a:endParaRPr>
          </a:p>
        </p:txBody>
      </p:sp>
      <p:sp>
        <p:nvSpPr>
          <p:cNvPr id="3" name="Content Placeholder 2"/>
          <p:cNvSpPr>
            <a:spLocks noGrp="1"/>
          </p:cNvSpPr>
          <p:nvPr>
            <p:ph idx="1"/>
          </p:nvPr>
        </p:nvSpPr>
        <p:spPr>
          <a:xfrm>
            <a:off x="1435100" y="2362200"/>
            <a:ext cx="7499350" cy="4038600"/>
          </a:xfrm>
        </p:spPr>
        <p:txBody>
          <a:bodyPr>
            <a:normAutofit/>
          </a:bodyPr>
          <a:lstStyle/>
          <a:p>
            <a:pPr marL="596646" indent="-514350" eaLnBrk="1" fontAlgn="auto" hangingPunct="1">
              <a:spcAft>
                <a:spcPts val="0"/>
              </a:spcAft>
              <a:buFont typeface="Wingdings 2" pitchFamily="18" charset="2"/>
              <a:buNone/>
              <a:defRPr/>
            </a:pPr>
            <a:r>
              <a:rPr lang="en-US" dirty="0">
                <a:solidFill>
                  <a:schemeClr val="tx2">
                    <a:satMod val="130000"/>
                  </a:schemeClr>
                </a:solidFill>
              </a:rPr>
              <a:t>All public records must be retained in accordance with retention schedules approved by the Department of State</a:t>
            </a:r>
            <a:endParaRPr lang="en-US" dirty="0"/>
          </a:p>
          <a:p>
            <a:pPr marL="365760" indent="-283464" eaLnBrk="1" fontAlgn="auto" hangingPunct="1">
              <a:spcAft>
                <a:spcPts val="0"/>
              </a:spcAft>
              <a:buFont typeface="Wingdings 2"/>
              <a:buNone/>
              <a:defRPr/>
            </a:pPr>
            <a:r>
              <a:rPr lang="en-US" dirty="0"/>
              <a:t> </a:t>
            </a:r>
          </a:p>
          <a:p>
            <a:pPr marL="365760" indent="-283464" eaLnBrk="1" fontAlgn="auto" hangingPunct="1">
              <a:spcAft>
                <a:spcPts val="0"/>
              </a:spcAft>
              <a:buFont typeface="Wingdings 2"/>
              <a:buNone/>
              <a:defRPr/>
            </a:pPr>
            <a:r>
              <a:rPr lang="en-US" dirty="0"/>
              <a:t>Even exempt records must be retained.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130000"/>
                  </a:schemeClr>
                </a:solidFill>
              </a:rPr>
              <a:t>Penalties for noncompliance</a:t>
            </a:r>
          </a:p>
        </p:txBody>
      </p:sp>
      <p:sp>
        <p:nvSpPr>
          <p:cNvPr id="3" name="Content Placeholder 2"/>
          <p:cNvSpPr>
            <a:spLocks noGrp="1"/>
          </p:cNvSpPr>
          <p:nvPr>
            <p:ph idx="1"/>
          </p:nvPr>
        </p:nvSpPr>
        <p:spPr/>
        <p:txBody>
          <a:bodyPr>
            <a:normAutofit/>
          </a:bodyPr>
          <a:lstStyle/>
          <a:p>
            <a:pPr marL="596646" indent="-514350" eaLnBrk="1" fontAlgn="auto" hangingPunct="1">
              <a:spcAft>
                <a:spcPts val="0"/>
              </a:spcAft>
              <a:buFont typeface="+mj-lt"/>
              <a:buAutoNum type="alphaLcParenR"/>
              <a:defRPr/>
            </a:pPr>
            <a:r>
              <a:rPr lang="en-US" sz="3600" dirty="0"/>
              <a:t>Criminal penalties</a:t>
            </a:r>
          </a:p>
          <a:p>
            <a:pPr marL="596646" indent="-514350" eaLnBrk="1" fontAlgn="auto" hangingPunct="1">
              <a:spcAft>
                <a:spcPts val="0"/>
              </a:spcAft>
              <a:buFont typeface="+mj-lt"/>
              <a:buAutoNum type="alphaLcParenR"/>
              <a:defRPr/>
            </a:pPr>
            <a:r>
              <a:rPr lang="en-US" sz="3600" dirty="0"/>
              <a:t>Civil action </a:t>
            </a:r>
          </a:p>
          <a:p>
            <a:pPr marL="596646" indent="-514350" eaLnBrk="1" fontAlgn="auto" hangingPunct="1">
              <a:spcAft>
                <a:spcPts val="0"/>
              </a:spcAft>
              <a:buFont typeface="+mj-lt"/>
              <a:buAutoNum type="alphaLcParenR"/>
              <a:defRPr/>
            </a:pPr>
            <a:r>
              <a:rPr lang="en-US" sz="3600" dirty="0"/>
              <a:t>Attorney’s fees</a:t>
            </a:r>
          </a:p>
          <a:p>
            <a:pPr marL="365760" indent="-283464" eaLnBrk="1" fontAlgn="auto" hangingPunct="1">
              <a:spcAft>
                <a:spcPts val="0"/>
              </a:spcAft>
              <a:buFont typeface="Wingdings 2"/>
              <a:buNone/>
              <a:defRPr/>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A7914-2A54-456B-B420-6A6CB163AC1E}"/>
              </a:ext>
            </a:extLst>
          </p:cNvPr>
          <p:cNvSpPr>
            <a:spLocks noGrp="1"/>
          </p:cNvSpPr>
          <p:nvPr>
            <p:ph type="title"/>
          </p:nvPr>
        </p:nvSpPr>
        <p:spPr/>
        <p:txBody>
          <a:bodyPr/>
          <a:lstStyle/>
          <a:p>
            <a:r>
              <a:rPr lang="en-US" dirty="0"/>
              <a:t>Review Questions</a:t>
            </a:r>
          </a:p>
        </p:txBody>
      </p:sp>
      <p:sp>
        <p:nvSpPr>
          <p:cNvPr id="3" name="Content Placeholder 2">
            <a:extLst>
              <a:ext uri="{FF2B5EF4-FFF2-40B4-BE49-F238E27FC236}">
                <a16:creationId xmlns:a16="http://schemas.microsoft.com/office/drawing/2014/main" id="{484B5AD9-472D-4CC6-93CD-A7BC90D1DEC6}"/>
              </a:ext>
            </a:extLst>
          </p:cNvPr>
          <p:cNvSpPr>
            <a:spLocks noGrp="1"/>
          </p:cNvSpPr>
          <p:nvPr>
            <p:ph idx="1"/>
          </p:nvPr>
        </p:nvSpPr>
        <p:spPr/>
        <p:txBody>
          <a:bodyPr/>
          <a:lstStyle/>
          <a:p>
            <a:r>
              <a:rPr lang="en-US" dirty="0"/>
              <a:t>1.  </a:t>
            </a:r>
            <a:r>
              <a:rPr lang="en-US" sz="1800" b="1" dirty="0"/>
              <a:t>A city manager is rewriting the city  public records policy and has asked for suggestions </a:t>
            </a:r>
            <a:r>
              <a:rPr lang="en-US" sz="1800" b="1"/>
              <a:t>for improving </a:t>
            </a:r>
            <a:r>
              <a:rPr lang="en-US" sz="1800" b="1" dirty="0"/>
              <a:t>the current policy.  Which suggestion is consistent with the public records law:</a:t>
            </a:r>
          </a:p>
          <a:p>
            <a:r>
              <a:rPr lang="en-US" sz="1800" b="1" dirty="0"/>
              <a:t>A.  In order to ensure the most efficient utilization of staff, the agency should establish a specific two hour period during the day, such as 2pm to 4pm during which the public may request public records.</a:t>
            </a:r>
          </a:p>
          <a:p>
            <a:r>
              <a:rPr lang="en-US" sz="1800" b="1" dirty="0"/>
              <a:t>B. In order to ensure that records are properly processed, the agency should develop a public records database for the agency records custodian to use in recording public records requests and responses.</a:t>
            </a:r>
          </a:p>
          <a:p>
            <a:r>
              <a:rPr lang="en-US" sz="1800" b="1" dirty="0"/>
              <a:t>C.  In order to ensure that records are properly processed, the agency should develop a written form that the public must use when requesting public records.</a:t>
            </a:r>
          </a:p>
          <a:p>
            <a:r>
              <a:rPr lang="en-US" sz="1800" b="1" dirty="0"/>
              <a:t>D.  All of the above are consistent with the public records law.</a:t>
            </a:r>
          </a:p>
          <a:p>
            <a:endParaRPr lang="en-US" sz="1800" dirty="0"/>
          </a:p>
        </p:txBody>
      </p:sp>
    </p:spTree>
    <p:extLst>
      <p:ext uri="{BB962C8B-B14F-4D97-AF65-F5344CB8AC3E}">
        <p14:creationId xmlns:p14="http://schemas.microsoft.com/office/powerpoint/2010/main" val="41180402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58C1-EFDD-4096-A9AC-125EA6AF6D4A}"/>
              </a:ext>
            </a:extLst>
          </p:cNvPr>
          <p:cNvSpPr>
            <a:spLocks noGrp="1"/>
          </p:cNvSpPr>
          <p:nvPr>
            <p:ph type="title"/>
          </p:nvPr>
        </p:nvSpPr>
        <p:spPr/>
        <p:txBody>
          <a:bodyPr/>
          <a:lstStyle/>
          <a:p>
            <a:r>
              <a:rPr lang="en-US" dirty="0"/>
              <a:t>Review Questions</a:t>
            </a:r>
          </a:p>
        </p:txBody>
      </p:sp>
      <p:sp>
        <p:nvSpPr>
          <p:cNvPr id="3" name="Content Placeholder 2">
            <a:extLst>
              <a:ext uri="{FF2B5EF4-FFF2-40B4-BE49-F238E27FC236}">
                <a16:creationId xmlns:a16="http://schemas.microsoft.com/office/drawing/2014/main" id="{01E5ABCD-3243-467D-B6D9-EB869FB24D01}"/>
              </a:ext>
            </a:extLst>
          </p:cNvPr>
          <p:cNvSpPr>
            <a:spLocks noGrp="1"/>
          </p:cNvSpPr>
          <p:nvPr>
            <p:ph idx="1"/>
          </p:nvPr>
        </p:nvSpPr>
        <p:spPr/>
        <p:txBody>
          <a:bodyPr/>
          <a:lstStyle/>
          <a:p>
            <a:r>
              <a:rPr lang="en-US" dirty="0"/>
              <a:t>2.  </a:t>
            </a:r>
            <a:r>
              <a:rPr lang="en-US" sz="1600" b="1" dirty="0"/>
              <a:t>Walmart executives have contacted the City of Tallahassee and said that they might locate a store on the FSU campus.  However, before the executives will talk to the City they insist that the City enter into an agreement that if Walmart locates in Tallahassee, all city records pertaining to Walmart will not be kept at City Hall but instead will be scanned and stored in a digital database maintained by Walmart and accessible only through use of a password. Which statement is correct?</a:t>
            </a:r>
          </a:p>
          <a:p>
            <a:r>
              <a:rPr lang="en-US" sz="1600" b="1" dirty="0"/>
              <a:t>A.  The City should not enter into the agreement unless it receives assurances from Walmart that they will provide the password to anyone who asks for it as long as the requester has a legitimate need for the records.</a:t>
            </a:r>
          </a:p>
          <a:p>
            <a:r>
              <a:rPr lang="en-US" sz="1600" b="1" dirty="0"/>
              <a:t>B.  The City should not enter into the agreement until it receives assurances from Walmart that Walmart will also maintain hard copies of the digital records.</a:t>
            </a:r>
          </a:p>
          <a:p>
            <a:r>
              <a:rPr lang="en-US" sz="1600" b="1" dirty="0"/>
              <a:t>C.  The City should not enter into the agreement unless it receives assurances that FSU will also be allowed access to the Walmart records.</a:t>
            </a:r>
          </a:p>
          <a:p>
            <a:r>
              <a:rPr lang="en-US" sz="1600" b="1" dirty="0"/>
              <a:t>D.  The City should not enter into the agreement.</a:t>
            </a:r>
          </a:p>
        </p:txBody>
      </p:sp>
    </p:spTree>
    <p:extLst>
      <p:ext uri="{BB962C8B-B14F-4D97-AF65-F5344CB8AC3E}">
        <p14:creationId xmlns:p14="http://schemas.microsoft.com/office/powerpoint/2010/main" val="545636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02A59-2892-4F1F-A4E4-7981185D0A5E}"/>
              </a:ext>
            </a:extLst>
          </p:cNvPr>
          <p:cNvSpPr>
            <a:spLocks noGrp="1"/>
          </p:cNvSpPr>
          <p:nvPr>
            <p:ph type="title"/>
          </p:nvPr>
        </p:nvSpPr>
        <p:spPr/>
        <p:txBody>
          <a:bodyPr>
            <a:normAutofit/>
          </a:bodyPr>
          <a:lstStyle/>
          <a:p>
            <a:r>
              <a:rPr lang="en-US" dirty="0"/>
              <a:t>Review Questions</a:t>
            </a:r>
          </a:p>
        </p:txBody>
      </p:sp>
      <p:sp>
        <p:nvSpPr>
          <p:cNvPr id="3" name="Content Placeholder 2">
            <a:extLst>
              <a:ext uri="{FF2B5EF4-FFF2-40B4-BE49-F238E27FC236}">
                <a16:creationId xmlns:a16="http://schemas.microsoft.com/office/drawing/2014/main" id="{4E415334-3B46-4919-BC8B-1B7EDEE6DEF4}"/>
              </a:ext>
            </a:extLst>
          </p:cNvPr>
          <p:cNvSpPr>
            <a:spLocks noGrp="1"/>
          </p:cNvSpPr>
          <p:nvPr>
            <p:ph idx="1"/>
          </p:nvPr>
        </p:nvSpPr>
        <p:spPr/>
        <p:txBody>
          <a:bodyPr/>
          <a:lstStyle/>
          <a:p>
            <a:r>
              <a:rPr lang="en-US" dirty="0"/>
              <a:t>3.  </a:t>
            </a:r>
            <a:r>
              <a:rPr lang="en-US" sz="2000" dirty="0"/>
              <a:t>A city clerk has received over 150 public records requests over the past year from John Jones.  Each of the requests asks for city records relating to Jones’ ex-wife who is a city employee.  Which option is available to the clerk?</a:t>
            </a:r>
          </a:p>
          <a:p>
            <a:r>
              <a:rPr lang="en-US" sz="2000" dirty="0"/>
              <a:t>A.  Because Jones is so rude, the clerk could ban him from city hall and instead require him to make his requests in writing or over the telephone.</a:t>
            </a:r>
          </a:p>
          <a:p>
            <a:r>
              <a:rPr lang="en-US" sz="2000" dirty="0"/>
              <a:t>B.  Because Jones has asked for an extraordinary number of records, the clerk can require him to specify the particular records that he wants.</a:t>
            </a:r>
          </a:p>
          <a:p>
            <a:r>
              <a:rPr lang="en-US" sz="2000" dirty="0"/>
              <a:t>C.  Because Jones has made numerous public records requests which all relate to his ex-wife, he can be charged with stalking.</a:t>
            </a:r>
          </a:p>
          <a:p>
            <a:r>
              <a:rPr lang="en-US" sz="2000" dirty="0"/>
              <a:t>D.  None of the above. </a:t>
            </a:r>
          </a:p>
        </p:txBody>
      </p:sp>
    </p:spTree>
    <p:extLst>
      <p:ext uri="{BB962C8B-B14F-4D97-AF65-F5344CB8AC3E}">
        <p14:creationId xmlns:p14="http://schemas.microsoft.com/office/powerpoint/2010/main" val="39429844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130000"/>
                  </a:schemeClr>
                </a:solidFill>
              </a:rPr>
              <a:t>Additional Resources</a:t>
            </a:r>
          </a:p>
        </p:txBody>
      </p:sp>
      <p:sp>
        <p:nvSpPr>
          <p:cNvPr id="52227" name="Content Placeholder 2"/>
          <p:cNvSpPr>
            <a:spLocks noGrp="1"/>
          </p:cNvSpPr>
          <p:nvPr>
            <p:ph idx="1"/>
          </p:nvPr>
        </p:nvSpPr>
        <p:spPr/>
        <p:txBody>
          <a:bodyPr/>
          <a:lstStyle/>
          <a:p>
            <a:pPr eaLnBrk="1" hangingPunct="1">
              <a:buFont typeface="Wingdings 2" pitchFamily="18" charset="2"/>
              <a:buNone/>
            </a:pPr>
            <a:r>
              <a:rPr lang="en-US" dirty="0"/>
              <a:t>Office of Attorney General Ashley Moody website: </a:t>
            </a:r>
            <a:r>
              <a:rPr lang="en-US" u="sng" dirty="0">
                <a:hlinkClick r:id="rId2"/>
              </a:rPr>
              <a:t>http://www.myfloridalegal.com</a:t>
            </a:r>
            <a:endParaRPr lang="en-US" dirty="0"/>
          </a:p>
          <a:p>
            <a:pPr eaLnBrk="1" hangingPunct="1">
              <a:buFont typeface="Wingdings 2" pitchFamily="18" charset="2"/>
              <a:buNone/>
            </a:pPr>
            <a:r>
              <a:rPr lang="en-US" dirty="0"/>
              <a:t>First Amendment Foundation website: http://www.floridafaf.org</a:t>
            </a:r>
          </a:p>
          <a:p>
            <a:pPr eaLnBrk="1" hangingPunct="1">
              <a:buFont typeface="Wingdings 2" pitchFamily="18" charset="2"/>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Scope of the Sunshine Law</a:t>
            </a:r>
          </a:p>
        </p:txBody>
      </p:sp>
      <p:sp>
        <p:nvSpPr>
          <p:cNvPr id="10243" name="Content Placeholder 2"/>
          <p:cNvSpPr>
            <a:spLocks noGrp="1"/>
          </p:cNvSpPr>
          <p:nvPr>
            <p:ph idx="1"/>
          </p:nvPr>
        </p:nvSpPr>
        <p:spPr/>
        <p:txBody>
          <a:bodyPr/>
          <a:lstStyle/>
          <a:p>
            <a:r>
              <a:rPr lang="en-US" dirty="0"/>
              <a:t>Board members may not engage in private discussions with each other about board business, either in person or by telephoning, emailing, texting or any other type of electronic communication (i.e. Facebook, blogs).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Scope of the Sunshine Law</a:t>
            </a:r>
          </a:p>
        </p:txBody>
      </p:sp>
      <p:sp>
        <p:nvSpPr>
          <p:cNvPr id="11267" name="Content Placeholder 2"/>
          <p:cNvSpPr>
            <a:spLocks noGrp="1"/>
          </p:cNvSpPr>
          <p:nvPr>
            <p:ph idx="1"/>
          </p:nvPr>
        </p:nvSpPr>
        <p:spPr/>
        <p:txBody>
          <a:bodyPr/>
          <a:lstStyle/>
          <a:p>
            <a:r>
              <a:rPr lang="en-US" dirty="0"/>
              <a:t>While an individual board member is not prohibited from discussing board business with staff or a onboard member, these individuals may not be used as a liaison to communicate information between board members.  For example, a board member cannot ask staff to poll the other board members to determine their views on a board issue.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200" dirty="0"/>
              <a:t>Scope of the Sunshine Law</a:t>
            </a:r>
          </a:p>
        </p:txBody>
      </p:sp>
      <p:sp>
        <p:nvSpPr>
          <p:cNvPr id="12291" name="Content Placeholder 2"/>
          <p:cNvSpPr>
            <a:spLocks noGrp="1"/>
          </p:cNvSpPr>
          <p:nvPr>
            <p:ph idx="1"/>
          </p:nvPr>
        </p:nvSpPr>
        <p:spPr/>
        <p:txBody>
          <a:bodyPr/>
          <a:lstStyle/>
          <a:p>
            <a:pPr>
              <a:buFont typeface="Wingdings 2" pitchFamily="18" charset="2"/>
              <a:buNone/>
            </a:pPr>
            <a:r>
              <a:rPr lang="en-US" dirty="0"/>
              <a:t>There are three basic requirements:</a:t>
            </a:r>
          </a:p>
          <a:p>
            <a:r>
              <a:rPr lang="en-US" dirty="0"/>
              <a:t>1)  Meetings of public boards or commissions must be open to the public</a:t>
            </a:r>
          </a:p>
          <a:p>
            <a:r>
              <a:rPr lang="en-US" dirty="0"/>
              <a:t>2)	Reasonable notice of such meetings must be provided; and </a:t>
            </a:r>
          </a:p>
          <a:p>
            <a:r>
              <a:rPr lang="en-US" dirty="0"/>
              <a:t>3)	Minutes of the meetings must be 	prepared and open to public  	inspection.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dirty="0"/>
              <a:t>Scope of the Sunshine Law</a:t>
            </a:r>
          </a:p>
        </p:txBody>
      </p:sp>
      <p:sp>
        <p:nvSpPr>
          <p:cNvPr id="13315" name="Content Placeholder 2"/>
          <p:cNvSpPr>
            <a:spLocks noGrp="1"/>
          </p:cNvSpPr>
          <p:nvPr>
            <p:ph idx="1"/>
          </p:nvPr>
        </p:nvSpPr>
        <p:spPr/>
        <p:txBody>
          <a:bodyPr/>
          <a:lstStyle/>
          <a:p>
            <a:r>
              <a:rPr lang="en-US" dirty="0"/>
              <a:t>  The Sunshine Law applies to advisory boards created pursuant to law or ordinance or otherwise established by public agencies or officials.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Scope of the Sunshine Law</a:t>
            </a:r>
          </a:p>
        </p:txBody>
      </p:sp>
      <p:sp>
        <p:nvSpPr>
          <p:cNvPr id="14339" name="Content Placeholder 2"/>
          <p:cNvSpPr>
            <a:spLocks noGrp="1"/>
          </p:cNvSpPr>
          <p:nvPr>
            <p:ph idx="1"/>
          </p:nvPr>
        </p:nvSpPr>
        <p:spPr/>
        <p:txBody>
          <a:bodyPr/>
          <a:lstStyle/>
          <a:p>
            <a:r>
              <a:rPr lang="en-US" dirty="0"/>
              <a:t>Staff meetings are not normally subject to the Sunshine Law.</a:t>
            </a:r>
          </a:p>
          <a:p>
            <a:r>
              <a:rPr lang="en-US" dirty="0"/>
              <a:t>However, staff committees may be subject to the Sunshine Law if they are deemed to be part of the “decision making process” as opposed to traditional staff functions like factfinding or information gathering.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dirty="0"/>
              <a:t>Scope of the Sunshine Law</a:t>
            </a:r>
          </a:p>
        </p:txBody>
      </p:sp>
      <p:sp>
        <p:nvSpPr>
          <p:cNvPr id="15363" name="Content Placeholder 2"/>
          <p:cNvSpPr>
            <a:spLocks noGrp="1"/>
          </p:cNvSpPr>
          <p:nvPr>
            <p:ph idx="1"/>
          </p:nvPr>
        </p:nvSpPr>
        <p:spPr/>
        <p:txBody>
          <a:bodyPr/>
          <a:lstStyle/>
          <a:p>
            <a:r>
              <a:rPr lang="en-US" dirty="0"/>
              <a:t>Only the Legislature may create an exemption from the Sunshine Law (by a two-thirds vote). Exemptions are strictly construed.</a:t>
            </a:r>
          </a:p>
          <a:p>
            <a:r>
              <a:rPr lang="en-US" dirty="0"/>
              <a:t>An exemption from the Public Records Law does not allow a board to close a meeting. Instead, a specific exemption from the Sunshine Law is required.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Board meetings</a:t>
            </a:r>
          </a:p>
        </p:txBody>
      </p:sp>
      <p:sp>
        <p:nvSpPr>
          <p:cNvPr id="16387" name="Content Placeholder 2"/>
          <p:cNvSpPr>
            <a:spLocks noGrp="1"/>
          </p:cNvSpPr>
          <p:nvPr>
            <p:ph idx="1"/>
          </p:nvPr>
        </p:nvSpPr>
        <p:spPr/>
        <p:txBody>
          <a:bodyPr/>
          <a:lstStyle/>
          <a:p>
            <a:r>
              <a:rPr lang="en-US" dirty="0"/>
              <a:t>While boards may adopt reasonable rules and policies to ensure orderly conduct of meetings, the Sunshine law does not allow boards to ban nondisruptive videotaping, tape recording, or photography at public meetings.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1530</TotalTime>
  <Words>1960</Words>
  <Application>Microsoft Office PowerPoint</Application>
  <PresentationFormat>On-screen Show (4:3)</PresentationFormat>
  <Paragraphs>104</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Gill Sans MT</vt:lpstr>
      <vt:lpstr>Verdana</vt:lpstr>
      <vt:lpstr>Wingdings 2</vt:lpstr>
      <vt:lpstr>Solstice</vt:lpstr>
      <vt:lpstr>OPEN GOVERNMENT OVERVIEW:</vt:lpstr>
      <vt:lpstr>   SUNSHINE LAW</vt:lpstr>
      <vt:lpstr>Scope of the Sunshine Law</vt:lpstr>
      <vt:lpstr>Scope of the Sunshine Law</vt:lpstr>
      <vt:lpstr>Scope of the Sunshine Law</vt:lpstr>
      <vt:lpstr>Scope of the Sunshine Law</vt:lpstr>
      <vt:lpstr>Scope of the Sunshine Law</vt:lpstr>
      <vt:lpstr>Scope of the Sunshine Law</vt:lpstr>
      <vt:lpstr>Board meetings</vt:lpstr>
      <vt:lpstr>Board meetings</vt:lpstr>
      <vt:lpstr>Penalties</vt:lpstr>
      <vt:lpstr>Review Questions</vt:lpstr>
      <vt:lpstr>Review Questions</vt:lpstr>
      <vt:lpstr>Review Questions</vt:lpstr>
      <vt:lpstr>PUBLIC RECORDS LAW</vt:lpstr>
      <vt:lpstr>The term “public records” means:</vt:lpstr>
      <vt:lpstr>Providing Public Records</vt:lpstr>
      <vt:lpstr>Providing Public Records</vt:lpstr>
      <vt:lpstr>Statutory Exemptions</vt:lpstr>
      <vt:lpstr>Fees</vt:lpstr>
      <vt:lpstr>Fees</vt:lpstr>
      <vt:lpstr> Retention </vt:lpstr>
      <vt:lpstr>Penalties for noncompliance</vt:lpstr>
      <vt:lpstr>Review Questions</vt:lpstr>
      <vt:lpstr>Review Questions</vt:lpstr>
      <vt:lpstr>Review Questions</vt:lpstr>
      <vt:lpstr>Additional Resources</vt:lpstr>
    </vt:vector>
  </TitlesOfParts>
  <Company>Department of Legal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RECORDS OVERVIEW:</dc:title>
  <dc:creator>ShermanL</dc:creator>
  <cp:lastModifiedBy>Pat Gleason</cp:lastModifiedBy>
  <cp:revision>242</cp:revision>
  <cp:lastPrinted>2018-11-29T20:40:52Z</cp:lastPrinted>
  <dcterms:created xsi:type="dcterms:W3CDTF">2013-05-16T13:49:38Z</dcterms:created>
  <dcterms:modified xsi:type="dcterms:W3CDTF">2019-04-15T14:43:00Z</dcterms:modified>
</cp:coreProperties>
</file>