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56" r:id="rId2"/>
    <p:sldId id="579" r:id="rId3"/>
    <p:sldId id="580" r:id="rId4"/>
    <p:sldId id="581" r:id="rId5"/>
    <p:sldId id="582" r:id="rId6"/>
    <p:sldId id="583" r:id="rId7"/>
    <p:sldId id="584" r:id="rId8"/>
    <p:sldId id="256" r:id="rId9"/>
    <p:sldId id="45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ks, Clegg" initials="HC" lastIdx="0" clrIdx="0">
    <p:extLst>
      <p:ext uri="{19B8F6BF-5375-455C-9EA6-DF929625EA0E}">
        <p15:presenceInfo xmlns:p15="http://schemas.microsoft.com/office/powerpoint/2012/main" userId="S-1-5-21-663885992-1660713925-965413785-1071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6" d="100"/>
          <a:sy n="86" d="100"/>
        </p:scale>
        <p:origin x="4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C51BFC-AB90-496C-9512-76AF70E65CB7}" type="datetimeFigureOut">
              <a:rPr lang="en-US" smtClean="0"/>
              <a:t>7/11/2019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C1EC547-BA1C-4BEF-A3BC-657FC911A43E}" type="slidenum">
              <a:rPr lang="en-US" smtClean="0"/>
              <a:t>‹#›</a:t>
            </a:fld>
            <a:endParaRPr lang="en-US"/>
          </a:p>
        </p:txBody>
      </p:sp>
    </p:spTree>
    <p:extLst>
      <p:ext uri="{BB962C8B-B14F-4D97-AF65-F5344CB8AC3E}">
        <p14:creationId xmlns:p14="http://schemas.microsoft.com/office/powerpoint/2010/main" val="331248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0E7C2B-499E-4E07-A89B-49174795A03D}" type="slidenum">
              <a:rPr lang="en-US" smtClean="0"/>
              <a:t>1</a:t>
            </a:fld>
            <a:endParaRPr lang="en-US"/>
          </a:p>
        </p:txBody>
      </p:sp>
    </p:spTree>
    <p:extLst>
      <p:ext uri="{BB962C8B-B14F-4D97-AF65-F5344CB8AC3E}">
        <p14:creationId xmlns:p14="http://schemas.microsoft.com/office/powerpoint/2010/main" val="2948609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lvl="1"/>
            <a:r>
              <a:rPr lang="en-US" b="1" dirty="0"/>
              <a:t>Bullet One:</a:t>
            </a:r>
          </a:p>
          <a:p>
            <a:pPr lvl="1" indent="-291179">
              <a:buFont typeface="Arial" panose="020B0604020202020204" pitchFamily="34" charset="0"/>
              <a:buChar char="•"/>
            </a:pPr>
            <a:r>
              <a:rPr lang="en-US" b="1" dirty="0"/>
              <a:t>Water quality and water conservation</a:t>
            </a:r>
          </a:p>
          <a:p>
            <a:pPr lvl="1" indent="-291179">
              <a:buFont typeface="Arial" panose="020B0604020202020204" pitchFamily="34" charset="0"/>
              <a:buChar char="•"/>
            </a:pPr>
            <a:r>
              <a:rPr lang="en-US" b="1" dirty="0"/>
              <a:t>Economic and technical consideration</a:t>
            </a:r>
          </a:p>
          <a:p>
            <a:pPr lvl="1" indent="-291179">
              <a:buFont typeface="Arial" panose="020B0604020202020204" pitchFamily="34" charset="0"/>
              <a:buChar char="•"/>
            </a:pPr>
            <a:r>
              <a:rPr lang="en-US" b="1" dirty="0"/>
              <a:t>BMPs are verified by FDEP for each manual</a:t>
            </a:r>
          </a:p>
          <a:p>
            <a:pPr lvl="1" indent="-291179">
              <a:buFont typeface="Arial" panose="020B0604020202020204" pitchFamily="34" charset="0"/>
              <a:buChar char="•"/>
            </a:pPr>
            <a:endParaRPr lang="en-US" b="1" dirty="0"/>
          </a:p>
          <a:p>
            <a:pPr marL="174708" lvl="1"/>
            <a:r>
              <a:rPr lang="en-US" b="1" dirty="0"/>
              <a:t>Verify with electronic system, Staff assisted and actual Site Visits</a:t>
            </a:r>
          </a:p>
          <a:p>
            <a:pPr lvl="1" indent="-291179">
              <a:buFont typeface="Arial" panose="020B0604020202020204" pitchFamily="34" charset="0"/>
              <a:buChar char="•"/>
            </a:pPr>
            <a:endParaRPr lang="en-US" b="1" dirty="0"/>
          </a:p>
          <a:p>
            <a:pPr marL="174708" lvl="1"/>
            <a:r>
              <a:rPr lang="en-US" b="1" dirty="0"/>
              <a:t>Work Cooperatively With</a:t>
            </a:r>
          </a:p>
          <a:p>
            <a:pPr lvl="1" indent="-291179">
              <a:buFont typeface="Arial" panose="020B0604020202020204" pitchFamily="34" charset="0"/>
              <a:buChar char="•"/>
            </a:pPr>
            <a:r>
              <a:rPr lang="en-US" b="1" dirty="0"/>
              <a:t>Agricultural producers, industry groups, state and regional agencies</a:t>
            </a:r>
          </a:p>
          <a:p>
            <a:pPr lvl="1" indent="-291179">
              <a:buFont typeface="Arial" panose="020B0604020202020204" pitchFamily="34" charset="0"/>
              <a:buChar char="•"/>
            </a:pPr>
            <a:r>
              <a:rPr lang="en-US" b="1" dirty="0"/>
              <a:t>Department of Environmental Protection</a:t>
            </a:r>
          </a:p>
          <a:p>
            <a:pPr lvl="1" indent="-291179">
              <a:buFont typeface="Arial" panose="020B0604020202020204" pitchFamily="34" charset="0"/>
              <a:buChar char="•"/>
            </a:pPr>
            <a:r>
              <a:rPr lang="en-US" b="1" dirty="0"/>
              <a:t>State University System</a:t>
            </a:r>
          </a:p>
          <a:p>
            <a:pPr lvl="1" indent="-291179">
              <a:buFont typeface="Arial" panose="020B0604020202020204" pitchFamily="34" charset="0"/>
              <a:buChar char="•"/>
            </a:pPr>
            <a:r>
              <a:rPr lang="en-US" b="1" dirty="0"/>
              <a:t>Five water management districts</a:t>
            </a:r>
          </a:p>
          <a:p>
            <a:pPr lvl="1" indent="-291179">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FF1E2ED-26B6-436E-A046-7FD43354BA5F}" type="slidenum">
              <a:rPr lang="en-US" smtClean="0"/>
              <a:t>2</a:t>
            </a:fld>
            <a:endParaRPr lang="en-US"/>
          </a:p>
        </p:txBody>
      </p:sp>
    </p:spTree>
    <p:extLst>
      <p:ext uri="{BB962C8B-B14F-4D97-AF65-F5344CB8AC3E}">
        <p14:creationId xmlns:p14="http://schemas.microsoft.com/office/powerpoint/2010/main" val="198646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lvl="1"/>
            <a:r>
              <a:rPr lang="en-US" b="1" dirty="0"/>
              <a:t>Bullet One:</a:t>
            </a:r>
          </a:p>
          <a:p>
            <a:pPr lvl="1" indent="-291179">
              <a:buFont typeface="Arial" panose="020B0604020202020204" pitchFamily="34" charset="0"/>
              <a:buChar char="•"/>
            </a:pPr>
            <a:r>
              <a:rPr lang="en-US" b="1" dirty="0"/>
              <a:t>Water quality and water conservation</a:t>
            </a:r>
          </a:p>
          <a:p>
            <a:pPr lvl="1" indent="-291179">
              <a:buFont typeface="Arial" panose="020B0604020202020204" pitchFamily="34" charset="0"/>
              <a:buChar char="•"/>
            </a:pPr>
            <a:r>
              <a:rPr lang="en-US" b="1" dirty="0"/>
              <a:t>Economic and technical consideration</a:t>
            </a:r>
          </a:p>
          <a:p>
            <a:pPr lvl="1" indent="-291179">
              <a:buFont typeface="Arial" panose="020B0604020202020204" pitchFamily="34" charset="0"/>
              <a:buChar char="•"/>
            </a:pPr>
            <a:r>
              <a:rPr lang="en-US" b="1" dirty="0"/>
              <a:t>BMPs are verified by FDEP for each manual</a:t>
            </a:r>
          </a:p>
          <a:p>
            <a:pPr lvl="1" indent="-291179">
              <a:buFont typeface="Arial" panose="020B0604020202020204" pitchFamily="34" charset="0"/>
              <a:buChar char="•"/>
            </a:pPr>
            <a:endParaRPr lang="en-US" b="1" dirty="0"/>
          </a:p>
          <a:p>
            <a:pPr marL="174708" lvl="1"/>
            <a:r>
              <a:rPr lang="en-US" b="1" dirty="0"/>
              <a:t>Verify with electronic system, Staff assisted and actual Site Visits</a:t>
            </a:r>
          </a:p>
          <a:p>
            <a:pPr lvl="1" indent="-291179">
              <a:buFont typeface="Arial" panose="020B0604020202020204" pitchFamily="34" charset="0"/>
              <a:buChar char="•"/>
            </a:pPr>
            <a:endParaRPr lang="en-US" b="1" dirty="0"/>
          </a:p>
          <a:p>
            <a:pPr marL="174708" lvl="1"/>
            <a:r>
              <a:rPr lang="en-US" b="1" dirty="0"/>
              <a:t>Work Cooperatively With</a:t>
            </a:r>
          </a:p>
          <a:p>
            <a:pPr lvl="1" indent="-291179">
              <a:buFont typeface="Arial" panose="020B0604020202020204" pitchFamily="34" charset="0"/>
              <a:buChar char="•"/>
            </a:pPr>
            <a:r>
              <a:rPr lang="en-US" b="1" dirty="0"/>
              <a:t>Agricultural producers, industry groups, state and regional agencies</a:t>
            </a:r>
          </a:p>
          <a:p>
            <a:pPr lvl="1" indent="-291179">
              <a:buFont typeface="Arial" panose="020B0604020202020204" pitchFamily="34" charset="0"/>
              <a:buChar char="•"/>
            </a:pPr>
            <a:r>
              <a:rPr lang="en-US" b="1" dirty="0"/>
              <a:t>Department of Environmental Protection</a:t>
            </a:r>
          </a:p>
          <a:p>
            <a:pPr lvl="1" indent="-291179">
              <a:buFont typeface="Arial" panose="020B0604020202020204" pitchFamily="34" charset="0"/>
              <a:buChar char="•"/>
            </a:pPr>
            <a:r>
              <a:rPr lang="en-US" b="1" dirty="0"/>
              <a:t>State University System</a:t>
            </a:r>
          </a:p>
          <a:p>
            <a:pPr lvl="1" indent="-291179">
              <a:buFont typeface="Arial" panose="020B0604020202020204" pitchFamily="34" charset="0"/>
              <a:buChar char="•"/>
            </a:pPr>
            <a:r>
              <a:rPr lang="en-US" b="1" dirty="0"/>
              <a:t>Five water management districts</a:t>
            </a:r>
          </a:p>
          <a:p>
            <a:pPr lvl="1" indent="-291179">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FF1E2ED-26B6-436E-A046-7FD43354BA5F}" type="slidenum">
              <a:rPr lang="en-US" smtClean="0"/>
              <a:t>3</a:t>
            </a:fld>
            <a:endParaRPr lang="en-US"/>
          </a:p>
        </p:txBody>
      </p:sp>
    </p:spTree>
    <p:extLst>
      <p:ext uri="{BB962C8B-B14F-4D97-AF65-F5344CB8AC3E}">
        <p14:creationId xmlns:p14="http://schemas.microsoft.com/office/powerpoint/2010/main" val="4201557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lvl="1"/>
            <a:r>
              <a:rPr lang="en-US" b="1" dirty="0"/>
              <a:t>Bullet One:</a:t>
            </a:r>
          </a:p>
          <a:p>
            <a:pPr lvl="1" indent="-291179">
              <a:buFont typeface="Arial" panose="020B0604020202020204" pitchFamily="34" charset="0"/>
              <a:buChar char="•"/>
            </a:pPr>
            <a:r>
              <a:rPr lang="en-US" b="1" dirty="0"/>
              <a:t>Water quality and water conservation</a:t>
            </a:r>
          </a:p>
          <a:p>
            <a:pPr lvl="1" indent="-291179">
              <a:buFont typeface="Arial" panose="020B0604020202020204" pitchFamily="34" charset="0"/>
              <a:buChar char="•"/>
            </a:pPr>
            <a:r>
              <a:rPr lang="en-US" b="1" dirty="0"/>
              <a:t>Economic and technical consideration</a:t>
            </a:r>
          </a:p>
          <a:p>
            <a:pPr lvl="1" indent="-291179">
              <a:buFont typeface="Arial" panose="020B0604020202020204" pitchFamily="34" charset="0"/>
              <a:buChar char="•"/>
            </a:pPr>
            <a:r>
              <a:rPr lang="en-US" b="1" dirty="0"/>
              <a:t>BMPs are verified by FDEP for each manual</a:t>
            </a:r>
          </a:p>
          <a:p>
            <a:pPr lvl="1" indent="-291179">
              <a:buFont typeface="Arial" panose="020B0604020202020204" pitchFamily="34" charset="0"/>
              <a:buChar char="•"/>
            </a:pPr>
            <a:endParaRPr lang="en-US" b="1" dirty="0"/>
          </a:p>
          <a:p>
            <a:pPr marL="174708" lvl="1"/>
            <a:r>
              <a:rPr lang="en-US" b="1" dirty="0"/>
              <a:t>Verify with electronic system, Staff assisted and actual Site Visits</a:t>
            </a:r>
          </a:p>
          <a:p>
            <a:pPr lvl="1" indent="-291179">
              <a:buFont typeface="Arial" panose="020B0604020202020204" pitchFamily="34" charset="0"/>
              <a:buChar char="•"/>
            </a:pPr>
            <a:endParaRPr lang="en-US" b="1" dirty="0"/>
          </a:p>
          <a:p>
            <a:pPr marL="174708" lvl="1"/>
            <a:r>
              <a:rPr lang="en-US" b="1" dirty="0"/>
              <a:t>Work Cooperatively With</a:t>
            </a:r>
          </a:p>
          <a:p>
            <a:pPr lvl="1" indent="-291179">
              <a:buFont typeface="Arial" panose="020B0604020202020204" pitchFamily="34" charset="0"/>
              <a:buChar char="•"/>
            </a:pPr>
            <a:r>
              <a:rPr lang="en-US" b="1" dirty="0"/>
              <a:t>Agricultural producers, industry groups, state and regional agencies</a:t>
            </a:r>
          </a:p>
          <a:p>
            <a:pPr lvl="1" indent="-291179">
              <a:buFont typeface="Arial" panose="020B0604020202020204" pitchFamily="34" charset="0"/>
              <a:buChar char="•"/>
            </a:pPr>
            <a:r>
              <a:rPr lang="en-US" b="1" dirty="0"/>
              <a:t>Department of Environmental Protection</a:t>
            </a:r>
          </a:p>
          <a:p>
            <a:pPr lvl="1" indent="-291179">
              <a:buFont typeface="Arial" panose="020B0604020202020204" pitchFamily="34" charset="0"/>
              <a:buChar char="•"/>
            </a:pPr>
            <a:r>
              <a:rPr lang="en-US" b="1" dirty="0"/>
              <a:t>State University System</a:t>
            </a:r>
          </a:p>
          <a:p>
            <a:pPr lvl="1" indent="-291179">
              <a:buFont typeface="Arial" panose="020B0604020202020204" pitchFamily="34" charset="0"/>
              <a:buChar char="•"/>
            </a:pPr>
            <a:r>
              <a:rPr lang="en-US" b="1" dirty="0"/>
              <a:t>Five water management districts</a:t>
            </a:r>
          </a:p>
          <a:p>
            <a:pPr lvl="1" indent="-291179">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FF1E2ED-26B6-436E-A046-7FD43354BA5F}" type="slidenum">
              <a:rPr lang="en-US" smtClean="0"/>
              <a:t>4</a:t>
            </a:fld>
            <a:endParaRPr lang="en-US"/>
          </a:p>
        </p:txBody>
      </p:sp>
    </p:spTree>
    <p:extLst>
      <p:ext uri="{BB962C8B-B14F-4D97-AF65-F5344CB8AC3E}">
        <p14:creationId xmlns:p14="http://schemas.microsoft.com/office/powerpoint/2010/main" val="3460260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0E7C2B-499E-4E07-A89B-49174795A03D}" type="slidenum">
              <a:rPr lang="en-US" smtClean="0"/>
              <a:t>5</a:t>
            </a:fld>
            <a:endParaRPr lang="en-US"/>
          </a:p>
        </p:txBody>
      </p:sp>
    </p:spTree>
    <p:extLst>
      <p:ext uri="{BB962C8B-B14F-4D97-AF65-F5344CB8AC3E}">
        <p14:creationId xmlns:p14="http://schemas.microsoft.com/office/powerpoint/2010/main" val="217170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fld id="{880E7C2B-499E-4E07-A89B-49174795A03D}" type="slidenum">
              <a:rPr lang="en-US">
                <a:solidFill>
                  <a:prstClr val="black"/>
                </a:solidFill>
                <a:latin typeface="Calibri" panose="020F0502020204030204"/>
              </a:rPr>
              <a:pPr defTabSz="931774"/>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747988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fld id="{880E7C2B-499E-4E07-A89B-49174795A03D}" type="slidenum">
              <a:rPr lang="en-US">
                <a:solidFill>
                  <a:prstClr val="black"/>
                </a:solidFill>
                <a:latin typeface="Calibri" panose="020F0502020204030204"/>
              </a:rPr>
              <a:pPr defTabSz="931774"/>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2464267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AC9FCD-3C0C-4BBE-BB39-608D9F9E2865}" type="slidenum">
              <a:rPr lang="en-US" smtClean="0"/>
              <a:pPr/>
              <a:t>9</a:t>
            </a:fld>
            <a:endParaRPr lang="en-US" dirty="0"/>
          </a:p>
        </p:txBody>
      </p:sp>
    </p:spTree>
    <p:extLst>
      <p:ext uri="{BB962C8B-B14F-4D97-AF65-F5344CB8AC3E}">
        <p14:creationId xmlns:p14="http://schemas.microsoft.com/office/powerpoint/2010/main" val="4024528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EB10B-65B4-4260-9B52-2618CEA10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A0AD2F-CC89-465A-87E9-27DCBEE53F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C769C6-2A3E-4E52-88B1-015E15C2A3C8}"/>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4544DAB1-02F2-4325-9BFE-74B70D327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4201CE-4BA1-4FB6-B51C-7F03FD0F2A5B}"/>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447890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F831-77D6-4AD8-B800-DDE2BA75F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C8F265-7BE5-49DA-B49B-31D65C040C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F58D4-A81F-4077-82B6-D22678BB7112}"/>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C8EEF67B-094B-4C0D-A9B5-14B4DCD7C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F2172-9023-47E6-809B-AFC730899A3F}"/>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82609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E8DEE8-BC01-4691-B7F8-4463ADA069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FF4BB6-B3C0-48C5-89E8-84C240CC97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6495CC-37ED-46B3-8AFF-7AA910E68F54}"/>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23301322-5EB2-43F8-9D68-5E71E47B6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165A81-C98D-4094-9178-A16335371E0B}"/>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139060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FFE7-C9C6-42BA-A337-8B6D97C01E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5E390-335B-43CC-A776-DBDE2ED0FC6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A045D0-EC48-48E9-93EF-F177A401717A}"/>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3C10E66D-F407-4183-8031-DE7D68E1F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C345C-A619-419F-8905-CC011A206374}"/>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94348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1D9EC-E88E-40E4-8FEA-581004A141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934902-C747-470A-8C7B-E527F1CC1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A17762E-0C47-49DC-831A-4E3B4354E1D7}"/>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58D4C5D0-6660-464E-87B0-BB57F59F7F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E5B6DF-F189-4DA7-B103-F5A804F4BC00}"/>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3041508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B6E61-4945-4FD6-B60B-9A7B6F06F9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226E8E-108E-4EAE-90F7-85FF2F6141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7A4998-62ED-4D33-B255-44A78A96A64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FBDE86-1E1C-42BD-B073-93A717CAFB05}"/>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6" name="Footer Placeholder 5">
            <a:extLst>
              <a:ext uri="{FF2B5EF4-FFF2-40B4-BE49-F238E27FC236}">
                <a16:creationId xmlns:a16="http://schemas.microsoft.com/office/drawing/2014/main" id="{8DA2E7F8-73A1-4D0D-BDA8-6AC4B96E4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A854DF-EB44-4B6A-96FE-E8B84A6C3CCD}"/>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676906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F6DF4-74EB-4950-B98B-8DFCF86C2E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6BEE6F-F6C9-462F-BC38-F77AA25FCD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C14207-A291-4C5B-BDF6-0A1FCFBE59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7B0940-17BA-452B-A3E8-C0E735537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1AB4F8-4BA9-4339-A4A5-159C28C44A8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6092FD-1FC1-4A4C-86B6-24A5B19EFD55}"/>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8" name="Footer Placeholder 7">
            <a:extLst>
              <a:ext uri="{FF2B5EF4-FFF2-40B4-BE49-F238E27FC236}">
                <a16:creationId xmlns:a16="http://schemas.microsoft.com/office/drawing/2014/main" id="{6F0CB519-B633-4E99-AFEA-32E7B332AC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447A09-7731-42AD-B5ED-AC00C1F2E0BC}"/>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72807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8F276-116B-4F0D-9F27-6A8F849B22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D50F3B-CF8B-4884-BB1F-13913F1FA410}"/>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4" name="Footer Placeholder 3">
            <a:extLst>
              <a:ext uri="{FF2B5EF4-FFF2-40B4-BE49-F238E27FC236}">
                <a16:creationId xmlns:a16="http://schemas.microsoft.com/office/drawing/2014/main" id="{CDBA23C3-F91F-4C95-867D-07D21065B8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AF328B-BF6F-4EE3-BCA6-5969D4AE7711}"/>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189494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B868A0-48D3-42F1-9654-AC3FB6B3DD43}"/>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3" name="Footer Placeholder 2">
            <a:extLst>
              <a:ext uri="{FF2B5EF4-FFF2-40B4-BE49-F238E27FC236}">
                <a16:creationId xmlns:a16="http://schemas.microsoft.com/office/drawing/2014/main" id="{85D21097-293D-43F3-9D09-D8B92B8F67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74D851-F33E-403C-B8C0-44D4A2008B38}"/>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3473382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62CF1-6F41-4894-B51B-EFA82AEF5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530965-C0DB-428E-A440-B6B82399E1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5FEAE-0C7E-42EB-A5D4-5101DAAE2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17BA97-FB2D-45BC-98C6-B5AD509D58DE}"/>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6" name="Footer Placeholder 5">
            <a:extLst>
              <a:ext uri="{FF2B5EF4-FFF2-40B4-BE49-F238E27FC236}">
                <a16:creationId xmlns:a16="http://schemas.microsoft.com/office/drawing/2014/main" id="{1F89D0D3-ABE0-4347-921E-C5014474F0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6819B-B4EE-4D9C-A95D-3135E951FD7B}"/>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2069719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A129D-A6BB-42D9-859E-1EF01F4401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4B7761-2899-48D8-A6E1-AAF0EBD36C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5DE951-B52E-489F-BE25-89628AE95E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52D536-7F81-4D7A-A68F-BABBAEE34454}"/>
              </a:ext>
            </a:extLst>
          </p:cNvPr>
          <p:cNvSpPr>
            <a:spLocks noGrp="1"/>
          </p:cNvSpPr>
          <p:nvPr>
            <p:ph type="dt" sz="half" idx="10"/>
          </p:nvPr>
        </p:nvSpPr>
        <p:spPr/>
        <p:txBody>
          <a:bodyPr/>
          <a:lstStyle/>
          <a:p>
            <a:fld id="{9878EBA3-75CA-4DB0-9E83-415657CB1F98}" type="datetimeFigureOut">
              <a:rPr lang="en-US" smtClean="0"/>
              <a:t>7/11/2019</a:t>
            </a:fld>
            <a:endParaRPr lang="en-US"/>
          </a:p>
        </p:txBody>
      </p:sp>
      <p:sp>
        <p:nvSpPr>
          <p:cNvPr id="6" name="Footer Placeholder 5">
            <a:extLst>
              <a:ext uri="{FF2B5EF4-FFF2-40B4-BE49-F238E27FC236}">
                <a16:creationId xmlns:a16="http://schemas.microsoft.com/office/drawing/2014/main" id="{26307034-747F-4069-BCCC-9A65DCF78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484908-7B23-4C07-8556-16441FF21317}"/>
              </a:ext>
            </a:extLst>
          </p:cNvPr>
          <p:cNvSpPr>
            <a:spLocks noGrp="1"/>
          </p:cNvSpPr>
          <p:nvPr>
            <p:ph type="sldNum" sz="quarter" idx="12"/>
          </p:nvPr>
        </p:nvSpPr>
        <p:spPr/>
        <p:txBody>
          <a:bodyPr/>
          <a:lstStyle/>
          <a:p>
            <a:fld id="{FC9F34E1-FB19-47AA-B010-90B3F764B16E}" type="slidenum">
              <a:rPr lang="en-US" smtClean="0"/>
              <a:t>‹#›</a:t>
            </a:fld>
            <a:endParaRPr lang="en-US"/>
          </a:p>
        </p:txBody>
      </p:sp>
    </p:spTree>
    <p:extLst>
      <p:ext uri="{BB962C8B-B14F-4D97-AF65-F5344CB8AC3E}">
        <p14:creationId xmlns:p14="http://schemas.microsoft.com/office/powerpoint/2010/main" val="104694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AD3EF-286A-47B5-9C92-BECB4DEA03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766350-6D88-4B2B-AF32-09FB31C85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981E9-A332-4148-B783-8DDA334EF3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8EBA3-75CA-4DB0-9E83-415657CB1F98}" type="datetimeFigureOut">
              <a:rPr lang="en-US" smtClean="0"/>
              <a:t>7/11/2019</a:t>
            </a:fld>
            <a:endParaRPr lang="en-US"/>
          </a:p>
        </p:txBody>
      </p:sp>
      <p:sp>
        <p:nvSpPr>
          <p:cNvPr id="5" name="Footer Placeholder 4">
            <a:extLst>
              <a:ext uri="{FF2B5EF4-FFF2-40B4-BE49-F238E27FC236}">
                <a16:creationId xmlns:a16="http://schemas.microsoft.com/office/drawing/2014/main" id="{11EA7C66-43A0-4E2C-BD4D-500C3BB241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FDE8B5-56CE-422B-B6D5-3AFB3E9288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F34E1-FB19-47AA-B010-90B3F764B16E}" type="slidenum">
              <a:rPr lang="en-US" smtClean="0"/>
              <a:t>‹#›</a:t>
            </a:fld>
            <a:endParaRPr lang="en-US"/>
          </a:p>
        </p:txBody>
      </p:sp>
    </p:spTree>
    <p:extLst>
      <p:ext uri="{BB962C8B-B14F-4D97-AF65-F5344CB8AC3E}">
        <p14:creationId xmlns:p14="http://schemas.microsoft.com/office/powerpoint/2010/main" val="148497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0wide_CLR_N_clearbg.tif"/>
          <p:cNvPicPr>
            <a:picLocks noChangeAspect="1"/>
          </p:cNvPicPr>
          <p:nvPr/>
        </p:nvPicPr>
        <p:blipFill>
          <a:blip r:embed="rId3" cstate="print"/>
          <a:stretch>
            <a:fillRect/>
          </a:stretch>
        </p:blipFill>
        <p:spPr>
          <a:xfrm>
            <a:off x="1524000" y="5553456"/>
            <a:ext cx="9144000" cy="1304544"/>
          </a:xfrm>
          <a:prstGeom prst="rect">
            <a:avLst/>
          </a:prstGeom>
        </p:spPr>
      </p:pic>
      <p:sp>
        <p:nvSpPr>
          <p:cNvPr id="6" name="TextBox 5"/>
          <p:cNvSpPr txBox="1"/>
          <p:nvPr/>
        </p:nvSpPr>
        <p:spPr>
          <a:xfrm>
            <a:off x="1524000" y="3995834"/>
            <a:ext cx="9144000" cy="1815882"/>
          </a:xfrm>
          <a:prstGeom prst="rect">
            <a:avLst/>
          </a:prstGeom>
          <a:noFill/>
        </p:spPr>
        <p:txBody>
          <a:bodyPr wrap="square" rtlCol="0">
            <a:spAutoFit/>
          </a:bodyPr>
          <a:lstStyle/>
          <a:p>
            <a:pPr algn="ctr"/>
            <a:endParaRPr lang="en-US" sz="2800" i="1" dirty="0">
              <a:solidFill>
                <a:schemeClr val="accent5">
                  <a:lumMod val="50000"/>
                </a:schemeClr>
              </a:solidFill>
              <a:latin typeface="+mj-lt"/>
            </a:endParaRPr>
          </a:p>
          <a:p>
            <a:pPr algn="ctr"/>
            <a:r>
              <a:rPr lang="en-US" sz="2800" i="1" dirty="0">
                <a:solidFill>
                  <a:schemeClr val="accent5">
                    <a:lumMod val="50000"/>
                  </a:schemeClr>
                </a:solidFill>
                <a:latin typeface="+mj-lt"/>
              </a:rPr>
              <a:t>AFCD Annual Meeting</a:t>
            </a:r>
          </a:p>
          <a:p>
            <a:pPr algn="ctr"/>
            <a:r>
              <a:rPr lang="en-US" sz="2800" i="1" dirty="0">
                <a:solidFill>
                  <a:schemeClr val="accent5">
                    <a:lumMod val="50000"/>
                  </a:schemeClr>
                </a:solidFill>
                <a:latin typeface="+mj-lt"/>
              </a:rPr>
              <a:t>New Supervisor Training</a:t>
            </a:r>
          </a:p>
          <a:p>
            <a:pPr algn="ctr"/>
            <a:r>
              <a:rPr lang="en-US" sz="2800" i="1" dirty="0">
                <a:solidFill>
                  <a:schemeClr val="accent5">
                    <a:lumMod val="50000"/>
                  </a:schemeClr>
                </a:solidFill>
                <a:latin typeface="+mj-lt"/>
              </a:rPr>
              <a:t>July 11, 2019</a:t>
            </a:r>
            <a:endParaRPr lang="en-US" sz="2800" i="1" dirty="0">
              <a:solidFill>
                <a:schemeClr val="tx2"/>
              </a:solidFill>
              <a:latin typeface="+mj-lt"/>
            </a:endParaRPr>
          </a:p>
        </p:txBody>
      </p:sp>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09800" y="762001"/>
            <a:ext cx="7848600" cy="2846933"/>
          </a:xfrm>
          <a:prstGeom prst="rect">
            <a:avLst/>
          </a:prstGeom>
          <a:noFill/>
        </p:spPr>
        <p:txBody>
          <a:bodyPr wrap="square" rtlCol="0">
            <a:spAutoFit/>
          </a:bodyPr>
          <a:lstStyle/>
          <a:p>
            <a:pPr algn="ctr">
              <a:spcAft>
                <a:spcPts val="600"/>
              </a:spcAft>
            </a:pPr>
            <a:r>
              <a:rPr lang="en-US" sz="3200" b="1" dirty="0">
                <a:solidFill>
                  <a:schemeClr val="accent5">
                    <a:lumMod val="50000"/>
                  </a:schemeClr>
                </a:solidFill>
                <a:latin typeface="+mj-lt"/>
              </a:rPr>
              <a:t>Florida Department of Agriculture and Consumer Services</a:t>
            </a:r>
          </a:p>
          <a:p>
            <a:pPr algn="ctr">
              <a:spcAft>
                <a:spcPts val="600"/>
              </a:spcAft>
            </a:pPr>
            <a:r>
              <a:rPr lang="en-US" sz="3200" b="1" dirty="0">
                <a:solidFill>
                  <a:schemeClr val="accent5">
                    <a:lumMod val="50000"/>
                  </a:schemeClr>
                </a:solidFill>
                <a:latin typeface="+mj-lt"/>
              </a:rPr>
              <a:t>Office of Agricultural Water Policy</a:t>
            </a:r>
          </a:p>
          <a:p>
            <a:pPr algn="ctr">
              <a:spcAft>
                <a:spcPts val="600"/>
              </a:spcAft>
            </a:pPr>
            <a:endParaRPr lang="en-US" sz="3200" b="1" dirty="0">
              <a:solidFill>
                <a:schemeClr val="accent5">
                  <a:lumMod val="50000"/>
                </a:schemeClr>
              </a:solidFill>
              <a:latin typeface="+mj-lt"/>
            </a:endParaRPr>
          </a:p>
          <a:p>
            <a:pPr algn="ctr"/>
            <a:r>
              <a:rPr lang="en-US" sz="3600" b="1" dirty="0">
                <a:solidFill>
                  <a:schemeClr val="accent5">
                    <a:lumMod val="50000"/>
                  </a:schemeClr>
                </a:solidFill>
                <a:latin typeface="+mj-lt"/>
              </a:rPr>
              <a:t>Partnerships</a:t>
            </a:r>
          </a:p>
        </p:txBody>
      </p:sp>
    </p:spTree>
    <p:extLst>
      <p:ext uri="{BB962C8B-B14F-4D97-AF65-F5344CB8AC3E}">
        <p14:creationId xmlns:p14="http://schemas.microsoft.com/office/powerpoint/2010/main" val="81268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743200" y="533401"/>
            <a:ext cx="6781800" cy="646331"/>
          </a:xfrm>
          <a:prstGeom prst="rect">
            <a:avLst/>
          </a:prstGeom>
        </p:spPr>
        <p:txBody>
          <a:bodyPr wrap="square">
            <a:spAutoFit/>
          </a:bodyPr>
          <a:lstStyle/>
          <a:p>
            <a:pPr algn="ctr">
              <a:spcBef>
                <a:spcPts val="1200"/>
              </a:spcBef>
              <a:spcAft>
                <a:spcPts val="1200"/>
              </a:spcAft>
            </a:pPr>
            <a:r>
              <a:rPr lang="en-US" sz="2800" b="1" dirty="0">
                <a:solidFill>
                  <a:prstClr val="black"/>
                </a:solidFill>
                <a:latin typeface="Franklin Gothic Book" pitchFamily="34" charset="0"/>
              </a:rPr>
              <a:t> </a:t>
            </a:r>
            <a:r>
              <a:rPr lang="en-US" sz="3600" b="1" dirty="0">
                <a:solidFill>
                  <a:schemeClr val="accent5">
                    <a:lumMod val="50000"/>
                  </a:schemeClr>
                </a:solidFill>
                <a:latin typeface="+mj-lt"/>
                <a:ea typeface="+mj-ea"/>
                <a:cs typeface="+mj-cs"/>
              </a:rPr>
              <a:t>Office of Agricultural Water Policy </a:t>
            </a:r>
          </a:p>
        </p:txBody>
      </p:sp>
      <p:sp>
        <p:nvSpPr>
          <p:cNvPr id="2" name="TextBox 1"/>
          <p:cNvSpPr txBox="1"/>
          <p:nvPr/>
        </p:nvSpPr>
        <p:spPr>
          <a:xfrm>
            <a:off x="270343" y="1073615"/>
            <a:ext cx="11672515" cy="4524315"/>
          </a:xfrm>
          <a:prstGeom prst="rect">
            <a:avLst/>
          </a:prstGeom>
          <a:noFill/>
        </p:spPr>
        <p:txBody>
          <a:bodyPr wrap="square" rtlCol="0">
            <a:spAutoFit/>
          </a:bodyPr>
          <a:lstStyle/>
          <a:p>
            <a:r>
              <a:rPr lang="en-US" b="1" dirty="0"/>
              <a:t>582.055 Powers and duties of the Department of Agriculture and Consumer Services; rules.</a:t>
            </a:r>
            <a:r>
              <a:rPr lang="en-US" dirty="0"/>
              <a:t>—</a:t>
            </a:r>
          </a:p>
          <a:p>
            <a:endParaRPr lang="en-US" dirty="0"/>
          </a:p>
          <a:p>
            <a:r>
              <a:rPr lang="en-US" dirty="0"/>
              <a:t>(1) The provisions of this chapter shall be administered by the Department of Agriculture and Consumer Services.</a:t>
            </a:r>
          </a:p>
          <a:p>
            <a:r>
              <a:rPr lang="en-US" dirty="0"/>
              <a:t>(2) The department is authorized to receive gifts, appropriations, materials, equipment, lands, and facilities and to manage, operate, and disburse them for the use and benefit of the soil and water conservation districts of the state.</a:t>
            </a:r>
          </a:p>
          <a:p>
            <a:r>
              <a:rPr lang="en-US" dirty="0"/>
              <a:t>(4) May furnish information and call upon any state or local agencies for cooperation in carrying out the provisions of this chapter.</a:t>
            </a:r>
          </a:p>
          <a:p>
            <a:r>
              <a:rPr lang="en-US" dirty="0"/>
              <a:t>(5) May offer such assistance as may be appropriate to the supervisors of soil and water conservation districts and facilitate communication and cooperation between districts.</a:t>
            </a:r>
          </a:p>
          <a:p>
            <a:r>
              <a:rPr lang="en-US" dirty="0"/>
              <a:t>(6) May seek the cooperation and assistance of any federal, state, or county agencies in the work of such districts, including the receipt and expenditure of state, federal, and other funds or contributions.</a:t>
            </a:r>
          </a:p>
          <a:p>
            <a:r>
              <a:rPr lang="en-US" dirty="0"/>
              <a:t>(7) May disseminate information throughout the state concerning the activities, research, and programs of the soil and water conservation districts and encourage the formation of such districts in areas where their organization is desirable.</a:t>
            </a:r>
          </a:p>
          <a:p>
            <a:r>
              <a:rPr lang="en-US" dirty="0"/>
              <a:t>(8) May create or dissolve a soil and water conservation district pursuant to the provisions of this chapter.</a:t>
            </a:r>
          </a:p>
          <a:p>
            <a:r>
              <a:rPr lang="en-US" dirty="0"/>
              <a:t>(9) May adopt rules, as necessary, to implement the provisions of this chapter.</a:t>
            </a:r>
          </a:p>
          <a:p>
            <a:r>
              <a:rPr lang="en-US" b="1" dirty="0"/>
              <a:t>History.</a:t>
            </a:r>
            <a:r>
              <a:rPr lang="en-US" dirty="0"/>
              <a:t>—s. 2, </a:t>
            </a:r>
            <a:r>
              <a:rPr lang="en-US" dirty="0" err="1"/>
              <a:t>ch.</a:t>
            </a:r>
            <a:r>
              <a:rPr lang="en-US" dirty="0"/>
              <a:t> 70-392; s. 44, </a:t>
            </a:r>
            <a:r>
              <a:rPr lang="en-US" dirty="0" err="1"/>
              <a:t>ch.</a:t>
            </a:r>
            <a:r>
              <a:rPr lang="en-US" dirty="0"/>
              <a:t> 98-34; s. 86, </a:t>
            </a:r>
            <a:r>
              <a:rPr lang="en-US" dirty="0" err="1"/>
              <a:t>ch.</a:t>
            </a:r>
            <a:r>
              <a:rPr lang="en-US" dirty="0"/>
              <a:t> 2013-18; s. 25, </a:t>
            </a:r>
            <a:r>
              <a:rPr lang="en-US" dirty="0" err="1"/>
              <a:t>ch.</a:t>
            </a:r>
            <a:r>
              <a:rPr lang="en-US" dirty="0"/>
              <a:t> 2016-61.</a:t>
            </a:r>
          </a:p>
        </p:txBody>
      </p:sp>
      <p:pic>
        <p:nvPicPr>
          <p:cNvPr id="10" name="Picture 9" descr="10wide_CLR_N_clearbg.tif">
            <a:extLst>
              <a:ext uri="{FF2B5EF4-FFF2-40B4-BE49-F238E27FC236}">
                <a16:creationId xmlns:a16="http://schemas.microsoft.com/office/drawing/2014/main" id="{1635C561-1FC3-4BCF-A30D-853F078BFA95}"/>
              </a:ext>
            </a:extLst>
          </p:cNvPr>
          <p:cNvPicPr>
            <a:picLocks noChangeAspect="1"/>
          </p:cNvPicPr>
          <p:nvPr/>
        </p:nvPicPr>
        <p:blipFill>
          <a:blip r:embed="rId3" cstate="print"/>
          <a:stretch>
            <a:fillRect/>
          </a:stretch>
        </p:blipFill>
        <p:spPr>
          <a:xfrm>
            <a:off x="1152940" y="5597930"/>
            <a:ext cx="9811909" cy="1260070"/>
          </a:xfrm>
          <a:prstGeom prst="rect">
            <a:avLst/>
          </a:prstGeom>
        </p:spPr>
      </p:pic>
    </p:spTree>
    <p:extLst>
      <p:ext uri="{BB962C8B-B14F-4D97-AF65-F5344CB8AC3E}">
        <p14:creationId xmlns:p14="http://schemas.microsoft.com/office/powerpoint/2010/main" val="160342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743200" y="533401"/>
            <a:ext cx="6781800" cy="646331"/>
          </a:xfrm>
          <a:prstGeom prst="rect">
            <a:avLst/>
          </a:prstGeom>
        </p:spPr>
        <p:txBody>
          <a:bodyPr wrap="square">
            <a:spAutoFit/>
          </a:bodyPr>
          <a:lstStyle/>
          <a:p>
            <a:pPr algn="ctr">
              <a:spcBef>
                <a:spcPts val="1200"/>
              </a:spcBef>
              <a:spcAft>
                <a:spcPts val="1200"/>
              </a:spcAft>
            </a:pPr>
            <a:r>
              <a:rPr lang="en-US" sz="3600" b="1" dirty="0">
                <a:solidFill>
                  <a:schemeClr val="accent5">
                    <a:lumMod val="50000"/>
                  </a:schemeClr>
                </a:solidFill>
                <a:latin typeface="+mj-lt"/>
                <a:ea typeface="+mj-ea"/>
                <a:cs typeface="+mj-cs"/>
              </a:rPr>
              <a:t> </a:t>
            </a:r>
          </a:p>
        </p:txBody>
      </p:sp>
      <p:pic>
        <p:nvPicPr>
          <p:cNvPr id="10" name="Picture 9" descr="10wide_CLR_N_clearbg.tif">
            <a:extLst>
              <a:ext uri="{FF2B5EF4-FFF2-40B4-BE49-F238E27FC236}">
                <a16:creationId xmlns:a16="http://schemas.microsoft.com/office/drawing/2014/main" id="{1635C561-1FC3-4BCF-A30D-853F078BFA95}"/>
              </a:ext>
            </a:extLst>
          </p:cNvPr>
          <p:cNvPicPr>
            <a:picLocks noChangeAspect="1"/>
          </p:cNvPicPr>
          <p:nvPr/>
        </p:nvPicPr>
        <p:blipFill>
          <a:blip r:embed="rId3" cstate="print"/>
          <a:stretch>
            <a:fillRect/>
          </a:stretch>
        </p:blipFill>
        <p:spPr>
          <a:xfrm>
            <a:off x="771278" y="5553456"/>
            <a:ext cx="10463916" cy="1304544"/>
          </a:xfrm>
          <a:prstGeom prst="rect">
            <a:avLst/>
          </a:prstGeom>
        </p:spPr>
      </p:pic>
      <p:sp>
        <p:nvSpPr>
          <p:cNvPr id="3" name="Rectangle 2">
            <a:extLst>
              <a:ext uri="{FF2B5EF4-FFF2-40B4-BE49-F238E27FC236}">
                <a16:creationId xmlns:a16="http://schemas.microsoft.com/office/drawing/2014/main" id="{ECE50F1C-8554-4283-8EAF-7F0846772188}"/>
              </a:ext>
            </a:extLst>
          </p:cNvPr>
          <p:cNvSpPr/>
          <p:nvPr/>
        </p:nvSpPr>
        <p:spPr>
          <a:xfrm>
            <a:off x="421418" y="691935"/>
            <a:ext cx="11187485" cy="5355312"/>
          </a:xfrm>
          <a:prstGeom prst="rect">
            <a:avLst/>
          </a:prstGeom>
        </p:spPr>
        <p:txBody>
          <a:bodyPr wrap="square">
            <a:spAutoFit/>
          </a:bodyPr>
          <a:lstStyle/>
          <a:p>
            <a:r>
              <a:rPr lang="en-US" b="1" i="0" dirty="0">
                <a:solidFill>
                  <a:srgbClr val="000080"/>
                </a:solidFill>
                <a:effectLst/>
                <a:latin typeface="Trebuchet MS" panose="020B0603020202020204" pitchFamily="34" charset="0"/>
              </a:rPr>
              <a:t>582.20 </a:t>
            </a:r>
            <a:r>
              <a:rPr lang="en-US" b="1" dirty="0">
                <a:solidFill>
                  <a:srgbClr val="000080"/>
                </a:solidFill>
                <a:latin typeface="Trebuchet MS" panose="020B0603020202020204" pitchFamily="34" charset="0"/>
              </a:rPr>
              <a:t>Powers of districts and supervisors.</a:t>
            </a:r>
            <a:r>
              <a:rPr lang="en-US" dirty="0">
                <a:solidFill>
                  <a:srgbClr val="000080"/>
                </a:solidFill>
                <a:latin typeface="Trebuchet MS" panose="020B0603020202020204" pitchFamily="34" charset="0"/>
              </a:rPr>
              <a:t>—A soil and water conservation district organized under the provisions of this chapter shall constitute a governmental subdivision of this state, and a public body corporate and politic, exercising public powers, and such district and the supervisors thereof shall have the following powers, in addition to others granted in other sections of this chapter:</a:t>
            </a:r>
          </a:p>
          <a:p>
            <a:endParaRPr lang="en-US" dirty="0">
              <a:solidFill>
                <a:srgbClr val="000080"/>
              </a:solidFill>
              <a:latin typeface="Trebuchet MS" panose="020B0603020202020204" pitchFamily="34" charset="0"/>
            </a:endParaRPr>
          </a:p>
          <a:p>
            <a:r>
              <a:rPr lang="en-US" dirty="0">
                <a:solidFill>
                  <a:srgbClr val="000080"/>
                </a:solidFill>
                <a:latin typeface="Trebuchet MS" panose="020B0603020202020204" pitchFamily="34" charset="0"/>
              </a:rPr>
              <a:t>(3) To cooperate, or enter into agreements with, any special district, municipality, county, water management district, state or federal agency, governmental or otherwise, or owner or occupier of lands within the district’s boundaries, within another district’s boundaries subject to the other district’s approval, or not contained within any district’s boundaries in furtherance of the purposes and provisions of this chapter;</a:t>
            </a:r>
          </a:p>
          <a:p>
            <a:endParaRPr lang="en-US" dirty="0">
              <a:solidFill>
                <a:srgbClr val="000080"/>
              </a:solidFill>
              <a:latin typeface="Trebuchet MS" panose="020B0603020202020204" pitchFamily="34" charset="0"/>
            </a:endParaRPr>
          </a:p>
          <a:p>
            <a:r>
              <a:rPr lang="en-US" dirty="0">
                <a:solidFill>
                  <a:srgbClr val="000080"/>
                </a:solidFill>
                <a:latin typeface="Trebuchet MS" panose="020B0603020202020204" pitchFamily="34" charset="0"/>
              </a:rPr>
              <a:t>(9) </a:t>
            </a:r>
            <a:r>
              <a:rPr lang="en-US" dirty="0">
                <a:solidFill>
                  <a:srgbClr val="000080"/>
                </a:solidFill>
                <a:highlight>
                  <a:srgbClr val="FFFF00"/>
                </a:highlight>
                <a:latin typeface="Trebuchet MS" panose="020B0603020202020204" pitchFamily="34" charset="0"/>
              </a:rPr>
              <a:t>To use, in coordination with the applicable county or counties, the services of the county agricultural agents and the facilities of their offices, if practicable and feasible. </a:t>
            </a:r>
            <a:r>
              <a:rPr lang="en-US" dirty="0">
                <a:solidFill>
                  <a:srgbClr val="000080"/>
                </a:solidFill>
                <a:latin typeface="Trebuchet MS" panose="020B0603020202020204" pitchFamily="34" charset="0"/>
              </a:rPr>
              <a:t>The supervisors may also employ additional permanent and temporary staff, as needed, and determine their qualifications, duties, and compensation. The supervisors may delegate to the chair, to one or more supervisors, or to employees such powers and duties as they may deem proper, consistent with the provisions of this chapter. The supervisors shall furnish to the department, upon request, copies of rules, orders, contracts, forms, and other documents that the district has adopted or used, and any other information concerning the district’s activities, that the department may require in the performance of its duties under this chapter;</a:t>
            </a:r>
            <a:endParaRPr lang="en-US" dirty="0"/>
          </a:p>
        </p:txBody>
      </p:sp>
    </p:spTree>
    <p:extLst>
      <p:ext uri="{BB962C8B-B14F-4D97-AF65-F5344CB8AC3E}">
        <p14:creationId xmlns:p14="http://schemas.microsoft.com/office/powerpoint/2010/main" val="159914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496709" y="676525"/>
            <a:ext cx="6781800" cy="4339650"/>
          </a:xfrm>
          <a:prstGeom prst="rect">
            <a:avLst/>
          </a:prstGeom>
        </p:spPr>
        <p:txBody>
          <a:bodyPr wrap="square">
            <a:spAutoFit/>
          </a:bodyPr>
          <a:lstStyle/>
          <a:p>
            <a:pPr algn="ctr">
              <a:spcBef>
                <a:spcPts val="1200"/>
              </a:spcBef>
              <a:spcAft>
                <a:spcPts val="1200"/>
              </a:spcAft>
            </a:pPr>
            <a:r>
              <a:rPr lang="en-US" sz="3600" b="1" dirty="0">
                <a:solidFill>
                  <a:schemeClr val="accent5">
                    <a:lumMod val="50000"/>
                  </a:schemeClr>
                </a:solidFill>
                <a:latin typeface="+mj-lt"/>
                <a:ea typeface="+mj-ea"/>
                <a:cs typeface="+mj-cs"/>
              </a:rPr>
              <a:t> Partnering Agencies</a:t>
            </a:r>
          </a:p>
          <a:p>
            <a:pPr algn="ctr">
              <a:spcBef>
                <a:spcPts val="1200"/>
              </a:spcBef>
              <a:spcAft>
                <a:spcPts val="1200"/>
              </a:spcAft>
            </a:pPr>
            <a:r>
              <a:rPr lang="en-US" sz="2800" b="1" dirty="0">
                <a:solidFill>
                  <a:schemeClr val="accent5">
                    <a:lumMod val="50000"/>
                  </a:schemeClr>
                </a:solidFill>
                <a:latin typeface="+mj-lt"/>
                <a:ea typeface="+mj-ea"/>
                <a:cs typeface="+mj-cs"/>
              </a:rPr>
              <a:t>FDACS</a:t>
            </a:r>
          </a:p>
          <a:p>
            <a:pPr algn="ctr">
              <a:spcBef>
                <a:spcPts val="1200"/>
              </a:spcBef>
              <a:spcAft>
                <a:spcPts val="1200"/>
              </a:spcAft>
            </a:pPr>
            <a:r>
              <a:rPr lang="en-US" sz="2800" b="1" dirty="0">
                <a:solidFill>
                  <a:schemeClr val="accent5">
                    <a:lumMod val="50000"/>
                  </a:schemeClr>
                </a:solidFill>
                <a:latin typeface="+mj-lt"/>
                <a:ea typeface="+mj-ea"/>
                <a:cs typeface="+mj-cs"/>
              </a:rPr>
              <a:t>NRCS</a:t>
            </a:r>
          </a:p>
          <a:p>
            <a:pPr algn="ctr">
              <a:spcBef>
                <a:spcPts val="1200"/>
              </a:spcBef>
              <a:spcAft>
                <a:spcPts val="1200"/>
              </a:spcAft>
            </a:pPr>
            <a:r>
              <a:rPr lang="en-US" sz="2800" b="1" dirty="0">
                <a:solidFill>
                  <a:schemeClr val="accent5">
                    <a:lumMod val="50000"/>
                  </a:schemeClr>
                </a:solidFill>
                <a:latin typeface="+mj-lt"/>
                <a:ea typeface="+mj-ea"/>
                <a:cs typeface="+mj-cs"/>
              </a:rPr>
              <a:t>UF – IFAS</a:t>
            </a:r>
          </a:p>
          <a:p>
            <a:pPr algn="ctr">
              <a:spcBef>
                <a:spcPts val="1200"/>
              </a:spcBef>
              <a:spcAft>
                <a:spcPts val="1200"/>
              </a:spcAft>
            </a:pPr>
            <a:r>
              <a:rPr lang="en-US" sz="2800" b="1" dirty="0">
                <a:solidFill>
                  <a:schemeClr val="accent5">
                    <a:lumMod val="50000"/>
                  </a:schemeClr>
                </a:solidFill>
                <a:latin typeface="+mj-lt"/>
                <a:ea typeface="+mj-ea"/>
                <a:cs typeface="+mj-cs"/>
              </a:rPr>
              <a:t>WMDs</a:t>
            </a:r>
          </a:p>
          <a:p>
            <a:pPr algn="ctr">
              <a:spcBef>
                <a:spcPts val="1200"/>
              </a:spcBef>
              <a:spcAft>
                <a:spcPts val="1200"/>
              </a:spcAft>
            </a:pPr>
            <a:r>
              <a:rPr lang="en-US" sz="2800" b="1" dirty="0">
                <a:solidFill>
                  <a:schemeClr val="accent5">
                    <a:lumMod val="50000"/>
                  </a:schemeClr>
                </a:solidFill>
                <a:latin typeface="+mj-lt"/>
                <a:ea typeface="+mj-ea"/>
                <a:cs typeface="+mj-cs"/>
              </a:rPr>
              <a:t>Local Government</a:t>
            </a:r>
          </a:p>
        </p:txBody>
      </p:sp>
      <p:pic>
        <p:nvPicPr>
          <p:cNvPr id="10" name="Picture 9" descr="10wide_CLR_N_clearbg.tif">
            <a:extLst>
              <a:ext uri="{FF2B5EF4-FFF2-40B4-BE49-F238E27FC236}">
                <a16:creationId xmlns:a16="http://schemas.microsoft.com/office/drawing/2014/main" id="{1635C561-1FC3-4BCF-A30D-853F078BFA95}"/>
              </a:ext>
            </a:extLst>
          </p:cNvPr>
          <p:cNvPicPr>
            <a:picLocks noChangeAspect="1"/>
          </p:cNvPicPr>
          <p:nvPr/>
        </p:nvPicPr>
        <p:blipFill>
          <a:blip r:embed="rId3" cstate="print"/>
          <a:stretch>
            <a:fillRect/>
          </a:stretch>
        </p:blipFill>
        <p:spPr>
          <a:xfrm>
            <a:off x="1184744" y="5553456"/>
            <a:ext cx="9819861" cy="1304544"/>
          </a:xfrm>
          <a:prstGeom prst="rect">
            <a:avLst/>
          </a:prstGeom>
        </p:spPr>
      </p:pic>
    </p:spTree>
    <p:extLst>
      <p:ext uri="{BB962C8B-B14F-4D97-AF65-F5344CB8AC3E}">
        <p14:creationId xmlns:p14="http://schemas.microsoft.com/office/powerpoint/2010/main" val="318895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0wide_CLR_N_clearbg.tif"/>
          <p:cNvPicPr>
            <a:picLocks noChangeAspect="1"/>
          </p:cNvPicPr>
          <p:nvPr/>
        </p:nvPicPr>
        <p:blipFill>
          <a:blip r:embed="rId3" cstate="print"/>
          <a:stretch>
            <a:fillRect/>
          </a:stretch>
        </p:blipFill>
        <p:spPr>
          <a:xfrm>
            <a:off x="1524000" y="5553456"/>
            <a:ext cx="9144000" cy="1304544"/>
          </a:xfrm>
          <a:prstGeom prst="rect">
            <a:avLst/>
          </a:prstGeom>
        </p:spPr>
      </p:pic>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24000" y="666585"/>
            <a:ext cx="9144000" cy="5709255"/>
          </a:xfrm>
          <a:prstGeom prst="rect">
            <a:avLst/>
          </a:prstGeom>
          <a:noFill/>
        </p:spPr>
        <p:txBody>
          <a:bodyPr wrap="square" rtlCol="0">
            <a:spAutoFit/>
          </a:bodyPr>
          <a:lstStyle/>
          <a:p>
            <a:pPr algn="ctr">
              <a:spcAft>
                <a:spcPts val="600"/>
              </a:spcAft>
            </a:pPr>
            <a:r>
              <a:rPr lang="en-US" sz="3200" b="1" dirty="0">
                <a:solidFill>
                  <a:schemeClr val="accent5">
                    <a:lumMod val="50000"/>
                  </a:schemeClr>
                </a:solidFill>
                <a:latin typeface="+mj-lt"/>
              </a:rPr>
              <a:t>Partnering Agencies  cont.</a:t>
            </a:r>
          </a:p>
          <a:p>
            <a:pPr algn="ctr">
              <a:spcAft>
                <a:spcPts val="600"/>
              </a:spcAft>
            </a:pPr>
            <a:endParaRPr lang="en-US" sz="3200" b="1" dirty="0">
              <a:solidFill>
                <a:schemeClr val="accent5">
                  <a:lumMod val="50000"/>
                </a:schemeClr>
              </a:solidFill>
              <a:latin typeface="+mj-lt"/>
            </a:endParaRPr>
          </a:p>
          <a:p>
            <a:pPr marL="457200" indent="-457200">
              <a:spcAft>
                <a:spcPts val="600"/>
              </a:spcAft>
              <a:buFont typeface="Arial" panose="020B0604020202020204" pitchFamily="34" charset="0"/>
              <a:buChar char="•"/>
            </a:pPr>
            <a:r>
              <a:rPr lang="en-US" sz="3200" b="1" dirty="0">
                <a:solidFill>
                  <a:schemeClr val="accent5">
                    <a:lumMod val="50000"/>
                  </a:schemeClr>
                </a:solidFill>
                <a:latin typeface="+mj-lt"/>
              </a:rPr>
              <a:t>FDACS – OAWP</a:t>
            </a:r>
          </a:p>
          <a:p>
            <a:pPr marL="914400" lvl="1" indent="-457200">
              <a:spcAft>
                <a:spcPts val="600"/>
              </a:spcAft>
              <a:buFont typeface="Arial" panose="020B0604020202020204" pitchFamily="34" charset="0"/>
              <a:buChar char="•"/>
            </a:pPr>
            <a:r>
              <a:rPr lang="en-US" sz="3200" b="1" dirty="0">
                <a:solidFill>
                  <a:schemeClr val="accent5">
                    <a:lumMod val="50000"/>
                  </a:schemeClr>
                </a:solidFill>
                <a:latin typeface="+mj-lt"/>
              </a:rPr>
              <a:t>SWCDs</a:t>
            </a:r>
          </a:p>
          <a:p>
            <a:pPr marL="1371600" lvl="2" indent="-457200">
              <a:spcAft>
                <a:spcPts val="600"/>
              </a:spcAft>
              <a:buFont typeface="Arial" panose="020B0604020202020204" pitchFamily="34" charset="0"/>
              <a:buChar char="•"/>
            </a:pPr>
            <a:r>
              <a:rPr lang="en-US" sz="3200" b="1" dirty="0">
                <a:solidFill>
                  <a:schemeClr val="accent5">
                    <a:lumMod val="50000"/>
                  </a:schemeClr>
                </a:solidFill>
                <a:latin typeface="+mj-lt"/>
              </a:rPr>
              <a:t>Technicians</a:t>
            </a:r>
          </a:p>
          <a:p>
            <a:pPr marL="1371600" lvl="2" indent="-457200">
              <a:spcAft>
                <a:spcPts val="600"/>
              </a:spcAft>
              <a:buFont typeface="Arial" panose="020B0604020202020204" pitchFamily="34" charset="0"/>
              <a:buChar char="•"/>
            </a:pPr>
            <a:r>
              <a:rPr lang="en-US" sz="3200" b="1" dirty="0">
                <a:solidFill>
                  <a:schemeClr val="accent5">
                    <a:lumMod val="50000"/>
                  </a:schemeClr>
                </a:solidFill>
                <a:latin typeface="+mj-lt"/>
              </a:rPr>
              <a:t>Cost share</a:t>
            </a:r>
          </a:p>
          <a:p>
            <a:pPr marL="1371600" lvl="2" indent="-457200">
              <a:spcAft>
                <a:spcPts val="600"/>
              </a:spcAft>
              <a:buFont typeface="Arial" panose="020B0604020202020204" pitchFamily="34" charset="0"/>
              <a:buChar char="•"/>
            </a:pPr>
            <a:r>
              <a:rPr lang="en-US" sz="3200" b="1" dirty="0">
                <a:solidFill>
                  <a:schemeClr val="accent5">
                    <a:lumMod val="50000"/>
                  </a:schemeClr>
                </a:solidFill>
                <a:latin typeface="+mj-lt"/>
              </a:rPr>
              <a:t>MIL</a:t>
            </a:r>
          </a:p>
          <a:p>
            <a:pPr marL="914400" lvl="1" indent="-457200">
              <a:spcAft>
                <a:spcPts val="600"/>
              </a:spcAft>
              <a:buFont typeface="Arial" panose="020B0604020202020204" pitchFamily="34" charset="0"/>
              <a:buChar char="•"/>
            </a:pPr>
            <a:r>
              <a:rPr lang="en-US" sz="3200" b="1" dirty="0">
                <a:solidFill>
                  <a:schemeClr val="accent5">
                    <a:lumMod val="50000"/>
                  </a:schemeClr>
                </a:solidFill>
                <a:latin typeface="+mj-lt"/>
              </a:rPr>
              <a:t>Other Divisions</a:t>
            </a:r>
          </a:p>
          <a:p>
            <a:pPr marL="914400" lvl="1" indent="-457200">
              <a:spcAft>
                <a:spcPts val="600"/>
              </a:spcAft>
              <a:buFont typeface="Arial" panose="020B0604020202020204" pitchFamily="34" charset="0"/>
              <a:buChar char="•"/>
            </a:pPr>
            <a:r>
              <a:rPr lang="en-US" sz="3200" b="1" dirty="0">
                <a:solidFill>
                  <a:schemeClr val="accent5">
                    <a:lumMod val="50000"/>
                  </a:schemeClr>
                </a:solidFill>
                <a:latin typeface="+mj-lt"/>
              </a:rPr>
              <a:t>AFCD</a:t>
            </a:r>
          </a:p>
          <a:p>
            <a:pPr lvl="1">
              <a:spcAft>
                <a:spcPts val="600"/>
              </a:spcAft>
            </a:pPr>
            <a:endParaRPr lang="en-US" sz="3200" b="1" dirty="0">
              <a:solidFill>
                <a:schemeClr val="accent5">
                  <a:lumMod val="50000"/>
                </a:schemeClr>
              </a:solidFill>
              <a:latin typeface="+mj-lt"/>
            </a:endParaRPr>
          </a:p>
        </p:txBody>
      </p:sp>
    </p:spTree>
    <p:extLst>
      <p:ext uri="{BB962C8B-B14F-4D97-AF65-F5344CB8AC3E}">
        <p14:creationId xmlns:p14="http://schemas.microsoft.com/office/powerpoint/2010/main" val="320006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0wide_CLR_N_clearbg.tif"/>
          <p:cNvPicPr>
            <a:picLocks noChangeAspect="1"/>
          </p:cNvPicPr>
          <p:nvPr/>
        </p:nvPicPr>
        <p:blipFill>
          <a:blip r:embed="rId3" cstate="print"/>
          <a:stretch>
            <a:fillRect/>
          </a:stretch>
        </p:blipFill>
        <p:spPr>
          <a:xfrm>
            <a:off x="1524000" y="5553456"/>
            <a:ext cx="9144000" cy="1304544"/>
          </a:xfrm>
          <a:prstGeom prst="rect">
            <a:avLst/>
          </a:prstGeom>
        </p:spPr>
      </p:pic>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24000" y="666585"/>
            <a:ext cx="9144000" cy="570925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rPr>
              <a:t>Partnering Agencies  cont.</a:t>
            </a:r>
          </a:p>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a:solidFill>
                  <a:srgbClr val="5B9BD5">
                    <a:lumMod val="50000"/>
                  </a:srgbClr>
                </a:solidFill>
                <a:latin typeface="Calibri Light" panose="020F0302020204030204"/>
              </a:rPr>
              <a:t>Natural Resources Conservation Service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rPr>
              <a:t>UF-IFAS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a:solidFill>
                  <a:srgbClr val="5B9BD5">
                    <a:lumMod val="50000"/>
                  </a:srgbClr>
                </a:solidFill>
                <a:latin typeface="Calibri Light" panose="020F0302020204030204"/>
              </a:rPr>
              <a:t>Water Management Districts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a:solidFill>
                  <a:srgbClr val="5B9BD5">
                    <a:lumMod val="50000"/>
                  </a:srgbClr>
                </a:solidFill>
                <a:latin typeface="Calibri Light" panose="020F0302020204030204"/>
              </a:rPr>
              <a:t>Florida Department of Environmental  Protection</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a:solidFill>
                  <a:srgbClr val="5B9BD5">
                    <a:lumMod val="50000"/>
                  </a:srgbClr>
                </a:solidFill>
                <a:latin typeface="Calibri Light" panose="020F0302020204030204"/>
              </a:rPr>
              <a:t>Local Government</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a:solidFill>
                  <a:srgbClr val="5B9BD5">
                    <a:lumMod val="50000"/>
                  </a:srgbClr>
                </a:solidFill>
                <a:latin typeface="Calibri Light" panose="020F0302020204030204"/>
              </a:rPr>
              <a:t>Others?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a:p>
            <a:pPr marL="457200" marR="0" lvl="1" indent="0" algn="l" defTabSz="914400" rtl="0" eaLnBrk="1" fontAlgn="auto" latinLnBrk="0" hangingPunct="1">
              <a:lnSpc>
                <a:spcPct val="100000"/>
              </a:lnSpc>
              <a:spcBef>
                <a:spcPts val="0"/>
              </a:spcBef>
              <a:spcAft>
                <a:spcPts val="600"/>
              </a:spcAft>
              <a:buClrTx/>
              <a:buSzTx/>
              <a:buFontTx/>
              <a:buNone/>
              <a:tabLst/>
              <a:defRPr/>
            </a:pP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2535069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0wide_CLR_N_clearbg.tif"/>
          <p:cNvPicPr>
            <a:picLocks noChangeAspect="1"/>
          </p:cNvPicPr>
          <p:nvPr/>
        </p:nvPicPr>
        <p:blipFill>
          <a:blip r:embed="rId3" cstate="print"/>
          <a:stretch>
            <a:fillRect/>
          </a:stretch>
        </p:blipFill>
        <p:spPr>
          <a:xfrm>
            <a:off x="1524000" y="5553456"/>
            <a:ext cx="9144000" cy="1304544"/>
          </a:xfrm>
          <a:prstGeom prst="rect">
            <a:avLst/>
          </a:prstGeom>
        </p:spPr>
      </p:pic>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24000" y="666585"/>
            <a:ext cx="9144000" cy="34317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sz="3200" b="1" dirty="0">
                <a:solidFill>
                  <a:srgbClr val="5B9BD5">
                    <a:lumMod val="50000"/>
                  </a:srgbClr>
                </a:solidFill>
                <a:latin typeface="Calibri Light" panose="020F0302020204030204"/>
              </a:rPr>
              <a:t>SWCD Partnering Examples</a:t>
            </a: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3200" b="1" dirty="0" err="1">
                <a:solidFill>
                  <a:srgbClr val="5B9BD5">
                    <a:lumMod val="50000"/>
                  </a:srgbClr>
                </a:solidFill>
                <a:latin typeface="Calibri Light" panose="020F0302020204030204"/>
              </a:rPr>
              <a:t>Istokpoga</a:t>
            </a:r>
            <a:r>
              <a:rPr lang="en-US" sz="3200" b="1" dirty="0">
                <a:solidFill>
                  <a:srgbClr val="5B9BD5">
                    <a:lumMod val="50000"/>
                  </a:srgbClr>
                </a:solidFill>
                <a:latin typeface="Calibri Light" panose="020F0302020204030204"/>
              </a:rPr>
              <a:t> Marsh</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rPr>
              <a:t>Suwannee County Conservation District</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rPr>
              <a:t>Others?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a:p>
            <a:pPr marL="457200" marR="0" lvl="1" indent="0" algn="l" defTabSz="914400" rtl="0" eaLnBrk="1" fontAlgn="auto" latinLnBrk="0" hangingPunct="1">
              <a:lnSpc>
                <a:spcPct val="100000"/>
              </a:lnSpc>
              <a:spcBef>
                <a:spcPts val="0"/>
              </a:spcBef>
              <a:spcAft>
                <a:spcPts val="600"/>
              </a:spcAft>
              <a:buClrTx/>
              <a:buSzTx/>
              <a:buFontTx/>
              <a:buNone/>
              <a:tabLst/>
              <a:defRPr/>
            </a:pPr>
            <a:endParaRPr kumimoji="0" lang="en-US" sz="3200" b="1" i="0" u="none" strike="noStrike" kern="1200" cap="none" spc="0" normalizeH="0" baseline="0" noProof="0" dirty="0">
              <a:ln>
                <a:noFill/>
              </a:ln>
              <a:solidFill>
                <a:srgbClr val="5B9BD5">
                  <a:lumMod val="50000"/>
                </a:srgbClr>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2706923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012A-566E-4C20-8B45-06411F433F6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2C4F39A-0AE7-4611-82C1-4769113F97E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2127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a:extLst>
              <a:ext uri="{FF2B5EF4-FFF2-40B4-BE49-F238E27FC236}">
                <a16:creationId xmlns:a16="http://schemas.microsoft.com/office/drawing/2014/main" id="{5C00CA30-890E-40B9-BA7A-D662559E5F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971800" y="1066800"/>
            <a:ext cx="6324600" cy="923330"/>
          </a:xfrm>
          <a:prstGeom prst="rect">
            <a:avLst/>
          </a:prstGeom>
          <a:noFill/>
        </p:spPr>
        <p:txBody>
          <a:bodyPr wrap="square" rtlCol="0">
            <a:spAutoFit/>
          </a:bodyPr>
          <a:lstStyle/>
          <a:p>
            <a:pPr algn="ctr"/>
            <a:r>
              <a:rPr lang="en-US" sz="5400" dirty="0">
                <a:solidFill>
                  <a:schemeClr val="tx2"/>
                </a:solidFill>
                <a:latin typeface="Calibri" panose="020F0502020204030204" pitchFamily="34" charset="0"/>
                <a:cs typeface="Calibri" panose="020F0502020204030204" pitchFamily="34" charset="0"/>
              </a:rPr>
              <a:t>Thank You!</a:t>
            </a:r>
          </a:p>
        </p:txBody>
      </p:sp>
      <p:sp>
        <p:nvSpPr>
          <p:cNvPr id="4" name="Rectangle 3"/>
          <p:cNvSpPr/>
          <p:nvPr/>
        </p:nvSpPr>
        <p:spPr>
          <a:xfrm>
            <a:off x="1524000" y="0"/>
            <a:ext cx="9144000" cy="2286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1524000" y="304800"/>
            <a:ext cx="9144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19300" y="2125177"/>
            <a:ext cx="8229600" cy="2185214"/>
          </a:xfrm>
          <a:prstGeom prst="rect">
            <a:avLst/>
          </a:prstGeom>
          <a:noFill/>
        </p:spPr>
        <p:txBody>
          <a:bodyPr wrap="square" rtlCol="0">
            <a:spAutoFit/>
          </a:bodyPr>
          <a:lstStyle/>
          <a:p>
            <a:pPr algn="ctr"/>
            <a:r>
              <a:rPr lang="en-US" sz="2800" u="sng" dirty="0">
                <a:solidFill>
                  <a:schemeClr val="tx2"/>
                </a:solidFill>
                <a:latin typeface="Calibri" panose="020F0502020204030204" pitchFamily="34" charset="0"/>
                <a:cs typeface="Calibri" panose="020F0502020204030204" pitchFamily="34" charset="0"/>
              </a:rPr>
              <a:t>http://www.freshfromflorida.com/Divisions-Offices/Agricultural-Water-Policy</a:t>
            </a:r>
            <a:endParaRPr lang="en-US" sz="2000" dirty="0">
              <a:solidFill>
                <a:schemeClr val="tx2"/>
              </a:solidFill>
              <a:latin typeface="Calibri" panose="020F0502020204030204" pitchFamily="34" charset="0"/>
              <a:cs typeface="Calibri" panose="020F0502020204030204" pitchFamily="34" charset="0"/>
            </a:endParaRPr>
          </a:p>
          <a:p>
            <a:pPr algn="ctr"/>
            <a:endParaRPr lang="en-US" sz="2000" dirty="0">
              <a:solidFill>
                <a:schemeClr val="tx2"/>
              </a:solidFill>
              <a:latin typeface="Calibri" panose="020F0502020204030204" pitchFamily="34" charset="0"/>
              <a:cs typeface="Calibri" panose="020F0502020204030204" pitchFamily="34" charset="0"/>
            </a:endParaRPr>
          </a:p>
          <a:p>
            <a:pPr algn="ctr"/>
            <a:r>
              <a:rPr lang="en-US" sz="2000" dirty="0">
                <a:solidFill>
                  <a:schemeClr val="tx2"/>
                </a:solidFill>
                <a:latin typeface="Calibri" panose="020F0502020204030204" pitchFamily="34" charset="0"/>
                <a:cs typeface="Calibri" panose="020F0502020204030204" pitchFamily="34" charset="0"/>
              </a:rPr>
              <a:t>Clegg Hooks, Deputy Director</a:t>
            </a:r>
          </a:p>
          <a:p>
            <a:pPr algn="ctr"/>
            <a:r>
              <a:rPr lang="en-US" sz="2000" dirty="0">
                <a:solidFill>
                  <a:schemeClr val="tx2"/>
                </a:solidFill>
                <a:latin typeface="Calibri" panose="020F0502020204030204" pitchFamily="34" charset="0"/>
                <a:cs typeface="Calibri" panose="020F0502020204030204" pitchFamily="34" charset="0"/>
              </a:rPr>
              <a:t>(850)617-1700</a:t>
            </a:r>
          </a:p>
          <a:p>
            <a:pPr algn="ctr"/>
            <a:r>
              <a:rPr lang="en-US" sz="2000" dirty="0">
                <a:solidFill>
                  <a:schemeClr val="tx2"/>
                </a:solidFill>
                <a:latin typeface="Calibri" panose="020F0502020204030204" pitchFamily="34" charset="0"/>
                <a:cs typeface="Calibri" panose="020F0502020204030204" pitchFamily="34" charset="0"/>
              </a:rPr>
              <a:t>Clegg.Hooks@FreshFromFlorida.com</a:t>
            </a:r>
          </a:p>
        </p:txBody>
      </p:sp>
      <p:pic>
        <p:nvPicPr>
          <p:cNvPr id="7" name="Picture 6" descr="Swamp.jpg"/>
          <p:cNvPicPr>
            <a:picLocks noChangeAspect="1"/>
          </p:cNvPicPr>
          <p:nvPr/>
        </p:nvPicPr>
        <p:blipFill>
          <a:blip r:embed="rId4" cstate="print"/>
          <a:srcRect t="47482" b="40023"/>
          <a:stretch>
            <a:fillRect/>
          </a:stretch>
        </p:blipFill>
        <p:spPr>
          <a:xfrm>
            <a:off x="2971800" y="5334000"/>
            <a:ext cx="6705600" cy="838200"/>
          </a:xfrm>
          <a:prstGeom prst="rect">
            <a:avLst/>
          </a:prstGeom>
        </p:spPr>
      </p:pic>
    </p:spTree>
    <p:extLst>
      <p:ext uri="{BB962C8B-B14F-4D97-AF65-F5344CB8AC3E}">
        <p14:creationId xmlns:p14="http://schemas.microsoft.com/office/powerpoint/2010/main" val="489720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291</Words>
  <Application>Microsoft Office PowerPoint</Application>
  <PresentationFormat>Widescreen</PresentationFormat>
  <Paragraphs>103</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Franklin Gothic Book</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Hooks, Clegg</dc:creator>
  <cp:lastModifiedBy>Hooks, Clegg</cp:lastModifiedBy>
  <cp:revision>11</cp:revision>
  <cp:lastPrinted>2019-07-10T17:28:50Z</cp:lastPrinted>
  <dcterms:created xsi:type="dcterms:W3CDTF">2019-07-10T14:08:49Z</dcterms:created>
  <dcterms:modified xsi:type="dcterms:W3CDTF">2019-07-11T16:54:25Z</dcterms:modified>
</cp:coreProperties>
</file>